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Thin"/>
      <p:regular r:id="rId31"/>
      <p:bold r:id="rId32"/>
      <p:italic r:id="rId33"/>
      <p:boldItalic r:id="rId34"/>
    </p:embeddedFont>
    <p:embeddedFont>
      <p:font typeface="Roboto Black"/>
      <p:bold r:id="rId35"/>
      <p:boldItalic r:id="rId36"/>
    </p:embeddedFont>
    <p:embeddedFont>
      <p:font typeface="Roboto Medium"/>
      <p:regular r:id="rId37"/>
      <p:bold r:id="rId38"/>
      <p:italic r:id="rId39"/>
      <p:boldItalic r:id="rId40"/>
    </p:embeddedFont>
    <p:embeddedFont>
      <p:font typeface="Roboto"/>
      <p:regular r:id="rId41"/>
      <p:bold r:id="rId42"/>
      <p:italic r:id="rId43"/>
      <p:boldItalic r:id="rId44"/>
    </p:embeddedFont>
    <p:embeddedFont>
      <p:font typeface="Roboto Ligh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guide id="3" pos="2880">
          <p15:clr>
            <a:srgbClr val="A4A3A4"/>
          </p15:clr>
        </p15:guide>
      </p15:sldGuideLst>
    </p:ext>
    <p:ext uri="http://customooxmlschemas.google.com/">
      <go:slidesCustomData xmlns:go="http://customooxmlschemas.google.com/" r:id="rId49" roundtripDataSignature="AMtx7miQFUxjABsdY5gmHA+DdqoscDnc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3E31EE-1E86-4320-9F40-F458F24BBE85}">
  <a:tblStyle styleId="{E13E31EE-1E86-4320-9F40-F458F24BBE8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7863C90-7AFE-41FC-9DBD-7A12B8C5B580}"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RobotoLight-bold.fntdata"/><Relationship Id="rId45" Type="http://schemas.openxmlformats.org/officeDocument/2006/relationships/font" Target="fonts/Roboto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boldItalic.fntdata"/><Relationship Id="rId47" Type="http://schemas.openxmlformats.org/officeDocument/2006/relationships/font" Target="fonts/RobotoLight-italic.fntdata"/><Relationship Id="rId49" Type="http://customschemas.google.com/relationships/presentationmetadata" Target="meta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regular.fntdata"/><Relationship Id="rId30" Type="http://schemas.openxmlformats.org/officeDocument/2006/relationships/slide" Target="slides/slide24.xml"/><Relationship Id="rId33" Type="http://schemas.openxmlformats.org/officeDocument/2006/relationships/font" Target="fonts/RobotoThin-italic.fntdata"/><Relationship Id="rId32" Type="http://schemas.openxmlformats.org/officeDocument/2006/relationships/font" Target="fonts/RobotoThin-bold.fntdata"/><Relationship Id="rId35" Type="http://schemas.openxmlformats.org/officeDocument/2006/relationships/font" Target="fonts/RobotoBlack-bold.fntdata"/><Relationship Id="rId34" Type="http://schemas.openxmlformats.org/officeDocument/2006/relationships/font" Target="fonts/RobotoThin-boldItalic.fntdata"/><Relationship Id="rId37" Type="http://schemas.openxmlformats.org/officeDocument/2006/relationships/font" Target="fonts/RobotoMedium-regular.fntdata"/><Relationship Id="rId36" Type="http://schemas.openxmlformats.org/officeDocument/2006/relationships/font" Target="fonts/RobotoBlack-boldItalic.fntdata"/><Relationship Id="rId39" Type="http://schemas.openxmlformats.org/officeDocument/2006/relationships/font" Target="fonts/RobotoMedium-italic.fntdata"/><Relationship Id="rId38" Type="http://schemas.openxmlformats.org/officeDocument/2006/relationships/font" Target="fonts/RobotoMedium-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6" name="Google Shape;101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1" name="Google Shape;111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3" name="Google Shape;113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8" name="Google Shape;118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5" name="Google Shape;119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6" name="Google Shape;120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1" name="Google Shape;122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7" name="Google Shape;123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2" name="Google Shape;125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1" name="Google Shape;127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9" name="Google Shape;127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8" name="Google Shape;128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8" name="Google Shape;104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2" name="Google Shape;106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0" name="Google Shape;107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4" name="Google Shape;108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1" name="Google Shape;109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 Id="rId4"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3.pn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7" name="Shape 7"/>
        <p:cNvGrpSpPr/>
        <p:nvPr/>
      </p:nvGrpSpPr>
      <p:grpSpPr>
        <a:xfrm>
          <a:off x="0" y="0"/>
          <a:ext cx="0" cy="0"/>
          <a:chOff x="0" y="0"/>
          <a:chExt cx="0" cy="0"/>
        </a:xfrm>
      </p:grpSpPr>
      <p:pic>
        <p:nvPicPr>
          <p:cNvPr id="8" name="Google Shape;8;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 name="Google Shape;9;p26"/>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84" name="Shape 84"/>
        <p:cNvGrpSpPr/>
        <p:nvPr/>
      </p:nvGrpSpPr>
      <p:grpSpPr>
        <a:xfrm>
          <a:off x="0" y="0"/>
          <a:ext cx="0" cy="0"/>
          <a:chOff x="0" y="0"/>
          <a:chExt cx="0" cy="0"/>
        </a:xfrm>
      </p:grpSpPr>
      <p:pic>
        <p:nvPicPr>
          <p:cNvPr id="85" name="Google Shape;85;p3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86" name="Google Shape;86;p3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7" name="Google Shape;87;p35"/>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pic>
        <p:nvPicPr>
          <p:cNvPr id="88" name="Google Shape;88;p35"/>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89" name="Google Shape;89;p3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US" sz="1800" u="none" cap="none" strike="noStrike">
                <a:solidFill>
                  <a:srgbClr val="FFFFFF"/>
                </a:solidFill>
                <a:latin typeface="Roboto Medium"/>
                <a:ea typeface="Roboto Medium"/>
                <a:cs typeface="Roboto Medium"/>
                <a:sym typeface="Roboto Medium"/>
              </a:rPr>
              <a:t>Data Analytics and Visualization</a:t>
            </a:r>
            <a:endParaRPr b="0" i="0" sz="1800" u="none" cap="none" strike="noStrike">
              <a:solidFill>
                <a:srgbClr val="FFFFFF"/>
              </a:solidFill>
              <a:latin typeface="Roboto Medium"/>
              <a:ea typeface="Roboto Medium"/>
              <a:cs typeface="Roboto Medium"/>
              <a:sym typeface="Roboto Medium"/>
            </a:endParaRPr>
          </a:p>
        </p:txBody>
      </p:sp>
      <p:sp>
        <p:nvSpPr>
          <p:cNvPr id="90" name="Google Shape;90;p3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3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 name="Google Shape;92;p3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93" name="Google Shape;93;p3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94" name="Shape 94"/>
        <p:cNvGrpSpPr/>
        <p:nvPr/>
      </p:nvGrpSpPr>
      <p:grpSpPr>
        <a:xfrm>
          <a:off x="0" y="0"/>
          <a:ext cx="0" cy="0"/>
          <a:chOff x="0" y="0"/>
          <a:chExt cx="0" cy="0"/>
        </a:xfrm>
      </p:grpSpPr>
      <p:pic>
        <p:nvPicPr>
          <p:cNvPr id="95" name="Google Shape;95;p3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6" name="Google Shape;96;p36"/>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7" name="Google Shape;97;p36"/>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98" name="Google Shape;98;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3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00" name="Shape 100"/>
        <p:cNvGrpSpPr/>
        <p:nvPr/>
      </p:nvGrpSpPr>
      <p:grpSpPr>
        <a:xfrm>
          <a:off x="0" y="0"/>
          <a:ext cx="0" cy="0"/>
          <a:chOff x="0" y="0"/>
          <a:chExt cx="0" cy="0"/>
        </a:xfrm>
      </p:grpSpPr>
      <p:pic>
        <p:nvPicPr>
          <p:cNvPr id="101" name="Google Shape;101;p37"/>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02" name="Google Shape;102;p37"/>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3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37"/>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US"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06" name="Google Shape;106;p3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7" name="Google Shape;107;p37"/>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37"/>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09" name="Shape 109"/>
        <p:cNvGrpSpPr/>
        <p:nvPr/>
      </p:nvGrpSpPr>
      <p:grpSpPr>
        <a:xfrm>
          <a:off x="0" y="0"/>
          <a:ext cx="0" cy="0"/>
          <a:chOff x="0" y="0"/>
          <a:chExt cx="0" cy="0"/>
        </a:xfrm>
      </p:grpSpPr>
      <p:pic>
        <p:nvPicPr>
          <p:cNvPr id="110" name="Google Shape;110;p38"/>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11" name="Google Shape;111;p3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38"/>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13" name="Google Shape;113;p3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3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38"/>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3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8" name="Google Shape;118;p3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3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20" name="Shape 120"/>
        <p:cNvGrpSpPr/>
        <p:nvPr/>
      </p:nvGrpSpPr>
      <p:grpSpPr>
        <a:xfrm>
          <a:off x="0" y="0"/>
          <a:ext cx="0" cy="0"/>
          <a:chOff x="0" y="0"/>
          <a:chExt cx="0" cy="0"/>
        </a:xfrm>
      </p:grpSpPr>
      <p:pic>
        <p:nvPicPr>
          <p:cNvPr id="121" name="Google Shape;121;p39"/>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23" name="Google Shape;123;p3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4" name="Google Shape;124;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39"/>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27" name="Google Shape;127;p3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8" name="Google Shape;128;p3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3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30" name="Shape 130"/>
        <p:cNvGrpSpPr/>
        <p:nvPr/>
      </p:nvGrpSpPr>
      <p:grpSpPr>
        <a:xfrm>
          <a:off x="0" y="0"/>
          <a:ext cx="0" cy="0"/>
          <a:chOff x="0" y="0"/>
          <a:chExt cx="0" cy="0"/>
        </a:xfrm>
      </p:grpSpPr>
      <p:pic>
        <p:nvPicPr>
          <p:cNvPr id="131" name="Google Shape;131;p40"/>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32" name="Google Shape;132;p4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40"/>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34" name="Google Shape;134;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40"/>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6" name="Google Shape;136;p40"/>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p4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38" name="Google Shape;138;p4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39" name="Google Shape;139;p40"/>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0" name="Shape 140"/>
        <p:cNvGrpSpPr/>
        <p:nvPr/>
      </p:nvGrpSpPr>
      <p:grpSpPr>
        <a:xfrm>
          <a:off x="0" y="0"/>
          <a:ext cx="0" cy="0"/>
          <a:chOff x="0" y="0"/>
          <a:chExt cx="0" cy="0"/>
        </a:xfrm>
      </p:grpSpPr>
      <p:sp>
        <p:nvSpPr>
          <p:cNvPr id="141" name="Google Shape;141;p41"/>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43" name="Google Shape;143;p4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4" name="Google Shape;144;p4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45" name="Google Shape;145;p41"/>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6" name="Google Shape;146;p41"/>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7" name="Google Shape;147;p4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8" name="Google Shape;148;p4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49" name="Google Shape;149;p41"/>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50" name="Shape 150"/>
        <p:cNvGrpSpPr/>
        <p:nvPr/>
      </p:nvGrpSpPr>
      <p:grpSpPr>
        <a:xfrm>
          <a:off x="0" y="0"/>
          <a:ext cx="0" cy="0"/>
          <a:chOff x="0" y="0"/>
          <a:chExt cx="0" cy="0"/>
        </a:xfrm>
      </p:grpSpPr>
      <p:pic>
        <p:nvPicPr>
          <p:cNvPr id="151" name="Google Shape;151;p42"/>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52" name="Google Shape;152;p4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3" name="Google Shape;153;p42"/>
          <p:cNvPicPr preferRelativeResize="0"/>
          <p:nvPr/>
        </p:nvPicPr>
        <p:blipFill rotWithShape="1">
          <a:blip r:embed="rId3">
            <a:alphaModFix/>
          </a:blip>
          <a:srcRect b="0" l="209" r="208" t="0"/>
          <a:stretch/>
        </p:blipFill>
        <p:spPr>
          <a:xfrm>
            <a:off x="858369" y="1097625"/>
            <a:ext cx="1737361" cy="1980591"/>
          </a:xfrm>
          <a:prstGeom prst="rect">
            <a:avLst/>
          </a:prstGeom>
          <a:noFill/>
          <a:ln>
            <a:noFill/>
          </a:ln>
        </p:spPr>
      </p:pic>
      <p:sp>
        <p:nvSpPr>
          <p:cNvPr id="154" name="Google Shape;154;p4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5" name="Google Shape;155;p42"/>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156" name="Google Shape;156;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7" name="Google Shape;157;p4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4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US"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159" name="Google Shape;159;p4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p4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61" name="Shape 161"/>
        <p:cNvGrpSpPr/>
        <p:nvPr/>
      </p:nvGrpSpPr>
      <p:grpSpPr>
        <a:xfrm>
          <a:off x="0" y="0"/>
          <a:ext cx="0" cy="0"/>
          <a:chOff x="0" y="0"/>
          <a:chExt cx="0" cy="0"/>
        </a:xfrm>
      </p:grpSpPr>
      <p:sp>
        <p:nvSpPr>
          <p:cNvPr id="162" name="Google Shape;162;p43"/>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63" name="Google Shape;163;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64" name="Google Shape;164;p4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165" name="Google Shape;165;p43"/>
          <p:cNvPicPr preferRelativeResize="0"/>
          <p:nvPr/>
        </p:nvPicPr>
        <p:blipFill rotWithShape="1">
          <a:blip r:embed="rId2">
            <a:alphaModFix/>
          </a:blip>
          <a:srcRect b="0" l="504" r="503" t="0"/>
          <a:stretch/>
        </p:blipFill>
        <p:spPr>
          <a:xfrm>
            <a:off x="8257069" y="4200875"/>
            <a:ext cx="548641" cy="624077"/>
          </a:xfrm>
          <a:prstGeom prst="rect">
            <a:avLst/>
          </a:prstGeom>
          <a:noFill/>
          <a:ln>
            <a:noFill/>
          </a:ln>
        </p:spPr>
      </p:pic>
      <p:sp>
        <p:nvSpPr>
          <p:cNvPr id="166" name="Google Shape;16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43"/>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68" name="Google Shape;168;p4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9" name="Google Shape;169;p4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0" name="Google Shape;170;p4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71" name="Shape 171"/>
        <p:cNvGrpSpPr/>
        <p:nvPr/>
      </p:nvGrpSpPr>
      <p:grpSpPr>
        <a:xfrm>
          <a:off x="0" y="0"/>
          <a:ext cx="0" cy="0"/>
          <a:chOff x="0" y="0"/>
          <a:chExt cx="0" cy="0"/>
        </a:xfrm>
      </p:grpSpPr>
      <p:sp>
        <p:nvSpPr>
          <p:cNvPr id="172" name="Google Shape;172;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75" name="Google Shape;175;p4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76" name="Google Shape;176;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7" name="Google Shape;177;p4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78" name="Google Shape;178;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79" name="Google Shape;179;p44"/>
          <p:cNvGrpSpPr/>
          <p:nvPr/>
        </p:nvGrpSpPr>
        <p:grpSpPr>
          <a:xfrm>
            <a:off x="457200" y="1378813"/>
            <a:ext cx="776889" cy="621300"/>
            <a:chOff x="457200" y="1378813"/>
            <a:chExt cx="776889" cy="621300"/>
          </a:xfrm>
        </p:grpSpPr>
        <p:sp>
          <p:nvSpPr>
            <p:cNvPr id="180" name="Google Shape;180;p44"/>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81" name="Google Shape;181;p44"/>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 name="Google Shape;182;p44"/>
          <p:cNvGrpSpPr/>
          <p:nvPr/>
        </p:nvGrpSpPr>
        <p:grpSpPr>
          <a:xfrm>
            <a:off x="457200" y="2228725"/>
            <a:ext cx="776889" cy="621300"/>
            <a:chOff x="457200" y="1378813"/>
            <a:chExt cx="776889" cy="621300"/>
          </a:xfrm>
        </p:grpSpPr>
        <p:sp>
          <p:nvSpPr>
            <p:cNvPr id="183" name="Google Shape;183;p44"/>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84" name="Google Shape;184;p44"/>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 name="Google Shape;185;p44"/>
          <p:cNvGrpSpPr/>
          <p:nvPr/>
        </p:nvGrpSpPr>
        <p:grpSpPr>
          <a:xfrm>
            <a:off x="457200" y="3073850"/>
            <a:ext cx="776889" cy="621300"/>
            <a:chOff x="457200" y="1378813"/>
            <a:chExt cx="776889" cy="621300"/>
          </a:xfrm>
        </p:grpSpPr>
        <p:sp>
          <p:nvSpPr>
            <p:cNvPr id="186" name="Google Shape;186;p44"/>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87" name="Google Shape;187;p44"/>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 name="Google Shape;188;p44"/>
          <p:cNvGrpSpPr/>
          <p:nvPr/>
        </p:nvGrpSpPr>
        <p:grpSpPr>
          <a:xfrm>
            <a:off x="457200" y="3923750"/>
            <a:ext cx="776889" cy="621300"/>
            <a:chOff x="457200" y="1378813"/>
            <a:chExt cx="776889" cy="621300"/>
          </a:xfrm>
        </p:grpSpPr>
        <p:sp>
          <p:nvSpPr>
            <p:cNvPr id="189" name="Google Shape;189;p44"/>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90" name="Google Shape;190;p44"/>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 name="Google Shape;191;p44"/>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4"/>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6" name="Google Shape;196;p44"/>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44"/>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2" name="Shape 12"/>
        <p:cNvGrpSpPr/>
        <p:nvPr/>
      </p:nvGrpSpPr>
      <p:grpSpPr>
        <a:xfrm>
          <a:off x="0" y="0"/>
          <a:ext cx="0" cy="0"/>
          <a:chOff x="0" y="0"/>
          <a:chExt cx="0" cy="0"/>
        </a:xfrm>
      </p:grpSpPr>
      <p:sp>
        <p:nvSpPr>
          <p:cNvPr id="13" name="Google Shape;13;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5" name="Google Shape;15;p2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6" name="Google Shape;16;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7" name="Google Shape;17;p2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8" name="Google Shape;18;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27"/>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98" name="Shape 198"/>
        <p:cNvGrpSpPr/>
        <p:nvPr/>
      </p:nvGrpSpPr>
      <p:grpSpPr>
        <a:xfrm>
          <a:off x="0" y="0"/>
          <a:ext cx="0" cy="0"/>
          <a:chOff x="0" y="0"/>
          <a:chExt cx="0" cy="0"/>
        </a:xfrm>
      </p:grpSpPr>
      <p:sp>
        <p:nvSpPr>
          <p:cNvPr id="199" name="Google Shape;199;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02" name="Google Shape;202;p4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03" name="Google Shape;203;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04" name="Google Shape;204;p4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05" name="Google Shape;205;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06" name="Google Shape;206;p45"/>
          <p:cNvGrpSpPr/>
          <p:nvPr/>
        </p:nvGrpSpPr>
        <p:grpSpPr>
          <a:xfrm>
            <a:off x="457200" y="1300225"/>
            <a:ext cx="776889" cy="621300"/>
            <a:chOff x="457200" y="1378813"/>
            <a:chExt cx="776889" cy="621300"/>
          </a:xfrm>
        </p:grpSpPr>
        <p:sp>
          <p:nvSpPr>
            <p:cNvPr id="207" name="Google Shape;207;p4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08" name="Google Shape;208;p4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45"/>
          <p:cNvGrpSpPr/>
          <p:nvPr/>
        </p:nvGrpSpPr>
        <p:grpSpPr>
          <a:xfrm>
            <a:off x="457200" y="2000125"/>
            <a:ext cx="776889" cy="621300"/>
            <a:chOff x="457200" y="1378813"/>
            <a:chExt cx="776889" cy="621300"/>
          </a:xfrm>
        </p:grpSpPr>
        <p:sp>
          <p:nvSpPr>
            <p:cNvPr id="210" name="Google Shape;210;p4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11" name="Google Shape;211;p4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2" name="Google Shape;212;p45"/>
          <p:cNvGrpSpPr/>
          <p:nvPr/>
        </p:nvGrpSpPr>
        <p:grpSpPr>
          <a:xfrm>
            <a:off x="457200" y="2692850"/>
            <a:ext cx="776889" cy="621300"/>
            <a:chOff x="457200" y="1378813"/>
            <a:chExt cx="776889" cy="621300"/>
          </a:xfrm>
        </p:grpSpPr>
        <p:sp>
          <p:nvSpPr>
            <p:cNvPr id="213" name="Google Shape;213;p4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14" name="Google Shape;214;p4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5" name="Google Shape;215;p45"/>
          <p:cNvGrpSpPr/>
          <p:nvPr/>
        </p:nvGrpSpPr>
        <p:grpSpPr>
          <a:xfrm>
            <a:off x="457200" y="3390350"/>
            <a:ext cx="776889" cy="621300"/>
            <a:chOff x="457200" y="1378813"/>
            <a:chExt cx="776889" cy="621300"/>
          </a:xfrm>
        </p:grpSpPr>
        <p:sp>
          <p:nvSpPr>
            <p:cNvPr id="216" name="Google Shape;216;p4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17" name="Google Shape;217;p4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 name="Google Shape;218;p45"/>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45"/>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 name="Google Shape;224;p45"/>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25" name="Google Shape;225;p45"/>
          <p:cNvGrpSpPr/>
          <p:nvPr/>
        </p:nvGrpSpPr>
        <p:grpSpPr>
          <a:xfrm>
            <a:off x="469500" y="4083075"/>
            <a:ext cx="776889" cy="621300"/>
            <a:chOff x="457200" y="1378813"/>
            <a:chExt cx="776889" cy="621300"/>
          </a:xfrm>
        </p:grpSpPr>
        <p:sp>
          <p:nvSpPr>
            <p:cNvPr id="226" name="Google Shape;226;p45"/>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27" name="Google Shape;227;p45"/>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30" name="Shape 230"/>
        <p:cNvGrpSpPr/>
        <p:nvPr/>
      </p:nvGrpSpPr>
      <p:grpSpPr>
        <a:xfrm>
          <a:off x="0" y="0"/>
          <a:ext cx="0" cy="0"/>
          <a:chOff x="0" y="0"/>
          <a:chExt cx="0" cy="0"/>
        </a:xfrm>
      </p:grpSpPr>
      <p:sp>
        <p:nvSpPr>
          <p:cNvPr id="231" name="Google Shape;231;p4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3" name="Google Shape;233;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34" name="Google Shape;234;p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35" name="Google Shape;235;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36" name="Google Shape;236;p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37" name="Google Shape;237;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38" name="Google Shape;238;p46"/>
          <p:cNvGrpSpPr/>
          <p:nvPr/>
        </p:nvGrpSpPr>
        <p:grpSpPr>
          <a:xfrm>
            <a:off x="457200" y="1237825"/>
            <a:ext cx="776900" cy="486300"/>
            <a:chOff x="457200" y="1466425"/>
            <a:chExt cx="776900" cy="486300"/>
          </a:xfrm>
        </p:grpSpPr>
        <p:sp>
          <p:nvSpPr>
            <p:cNvPr id="239" name="Google Shape;239;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40" name="Google Shape;240;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 name="Google Shape;241;p46"/>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2" name="Google Shape;242;p4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3" name="Google Shape;243;p46"/>
          <p:cNvGrpSpPr/>
          <p:nvPr/>
        </p:nvGrpSpPr>
        <p:grpSpPr>
          <a:xfrm>
            <a:off x="457200" y="1828900"/>
            <a:ext cx="776900" cy="486300"/>
            <a:chOff x="457200" y="1466425"/>
            <a:chExt cx="776900" cy="486300"/>
          </a:xfrm>
        </p:grpSpPr>
        <p:sp>
          <p:nvSpPr>
            <p:cNvPr id="244" name="Google Shape;244;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45" name="Google Shape;245;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6" name="Google Shape;246;p4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46"/>
          <p:cNvGrpSpPr/>
          <p:nvPr/>
        </p:nvGrpSpPr>
        <p:grpSpPr>
          <a:xfrm>
            <a:off x="457200" y="2419975"/>
            <a:ext cx="776900" cy="486300"/>
            <a:chOff x="457200" y="1466425"/>
            <a:chExt cx="776900" cy="486300"/>
          </a:xfrm>
        </p:grpSpPr>
        <p:sp>
          <p:nvSpPr>
            <p:cNvPr id="248" name="Google Shape;248;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49" name="Google Shape;249;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4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p46"/>
          <p:cNvGrpSpPr/>
          <p:nvPr/>
        </p:nvGrpSpPr>
        <p:grpSpPr>
          <a:xfrm>
            <a:off x="457200" y="3011050"/>
            <a:ext cx="776900" cy="486300"/>
            <a:chOff x="457200" y="1466425"/>
            <a:chExt cx="776900" cy="486300"/>
          </a:xfrm>
        </p:grpSpPr>
        <p:sp>
          <p:nvSpPr>
            <p:cNvPr id="252" name="Google Shape;252;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53" name="Google Shape;253;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 name="Google Shape;254;p4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 name="Google Shape;255;p46"/>
          <p:cNvGrpSpPr/>
          <p:nvPr/>
        </p:nvGrpSpPr>
        <p:grpSpPr>
          <a:xfrm>
            <a:off x="457200" y="3602137"/>
            <a:ext cx="776900" cy="486300"/>
            <a:chOff x="457200" y="1466425"/>
            <a:chExt cx="776900" cy="486300"/>
          </a:xfrm>
        </p:grpSpPr>
        <p:sp>
          <p:nvSpPr>
            <p:cNvPr id="256" name="Google Shape;256;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57" name="Google Shape;257;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8" name="Google Shape;258;p4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p46"/>
          <p:cNvGrpSpPr/>
          <p:nvPr/>
        </p:nvGrpSpPr>
        <p:grpSpPr>
          <a:xfrm>
            <a:off x="457200" y="4193262"/>
            <a:ext cx="776900" cy="486300"/>
            <a:chOff x="457200" y="1466425"/>
            <a:chExt cx="776900" cy="486300"/>
          </a:xfrm>
        </p:grpSpPr>
        <p:sp>
          <p:nvSpPr>
            <p:cNvPr id="260" name="Google Shape;260;p4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61" name="Google Shape;261;p4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p46"/>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3" name="Google Shape;263;p46"/>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4" name="Google Shape;264;p4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46"/>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6" name="Google Shape;266;p46"/>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67" name="Shape 267"/>
        <p:cNvGrpSpPr/>
        <p:nvPr/>
      </p:nvGrpSpPr>
      <p:grpSpPr>
        <a:xfrm>
          <a:off x="0" y="0"/>
          <a:ext cx="0" cy="0"/>
          <a:chOff x="0" y="0"/>
          <a:chExt cx="0" cy="0"/>
        </a:xfrm>
      </p:grpSpPr>
      <p:sp>
        <p:nvSpPr>
          <p:cNvPr id="268" name="Google Shape;268;p4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0" name="Google Shape;270;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1" name="Google Shape;271;p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72" name="Google Shape;272;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73" name="Google Shape;273;p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74" name="Google Shape;274;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75" name="Google Shape;275;p47"/>
          <p:cNvGrpSpPr/>
          <p:nvPr/>
        </p:nvGrpSpPr>
        <p:grpSpPr>
          <a:xfrm>
            <a:off x="457200" y="1237825"/>
            <a:ext cx="776900" cy="486300"/>
            <a:chOff x="457200" y="1466425"/>
            <a:chExt cx="776900" cy="486300"/>
          </a:xfrm>
        </p:grpSpPr>
        <p:sp>
          <p:nvSpPr>
            <p:cNvPr id="276" name="Google Shape;276;p47"/>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277" name="Google Shape;277;p47"/>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8" name="Google Shape;278;p47"/>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9" name="Google Shape;279;p4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0" name="Google Shape;280;p47"/>
          <p:cNvGrpSpPr/>
          <p:nvPr/>
        </p:nvGrpSpPr>
        <p:grpSpPr>
          <a:xfrm>
            <a:off x="457200" y="1828900"/>
            <a:ext cx="776900" cy="486300"/>
            <a:chOff x="457200" y="1466425"/>
            <a:chExt cx="776900" cy="486300"/>
          </a:xfrm>
        </p:grpSpPr>
        <p:sp>
          <p:nvSpPr>
            <p:cNvPr id="281" name="Google Shape;281;p47"/>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282" name="Google Shape;282;p47"/>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 name="Google Shape;283;p4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4" name="Google Shape;284;p47"/>
          <p:cNvGrpSpPr/>
          <p:nvPr/>
        </p:nvGrpSpPr>
        <p:grpSpPr>
          <a:xfrm>
            <a:off x="457200" y="2419975"/>
            <a:ext cx="776900" cy="486300"/>
            <a:chOff x="457200" y="1466425"/>
            <a:chExt cx="776900" cy="486300"/>
          </a:xfrm>
        </p:grpSpPr>
        <p:sp>
          <p:nvSpPr>
            <p:cNvPr id="285" name="Google Shape;285;p4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86" name="Google Shape;286;p4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7" name="Google Shape;287;p4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47"/>
          <p:cNvGrpSpPr/>
          <p:nvPr/>
        </p:nvGrpSpPr>
        <p:grpSpPr>
          <a:xfrm>
            <a:off x="457200" y="3011050"/>
            <a:ext cx="776900" cy="486300"/>
            <a:chOff x="457200" y="1466425"/>
            <a:chExt cx="776900" cy="486300"/>
          </a:xfrm>
        </p:grpSpPr>
        <p:sp>
          <p:nvSpPr>
            <p:cNvPr id="289" name="Google Shape;289;p47"/>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0" name="Google Shape;290;p47"/>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1" name="Google Shape;291;p4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2" name="Google Shape;292;p47"/>
          <p:cNvGrpSpPr/>
          <p:nvPr/>
        </p:nvGrpSpPr>
        <p:grpSpPr>
          <a:xfrm>
            <a:off x="457200" y="3602137"/>
            <a:ext cx="776900" cy="486300"/>
            <a:chOff x="457200" y="1466425"/>
            <a:chExt cx="776900" cy="486300"/>
          </a:xfrm>
        </p:grpSpPr>
        <p:sp>
          <p:nvSpPr>
            <p:cNvPr id="293" name="Google Shape;293;p47"/>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294" name="Google Shape;294;p47"/>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4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6" name="Google Shape;296;p47"/>
          <p:cNvGrpSpPr/>
          <p:nvPr/>
        </p:nvGrpSpPr>
        <p:grpSpPr>
          <a:xfrm>
            <a:off x="457200" y="4193262"/>
            <a:ext cx="776900" cy="486300"/>
            <a:chOff x="457200" y="1466425"/>
            <a:chExt cx="776900" cy="486300"/>
          </a:xfrm>
        </p:grpSpPr>
        <p:sp>
          <p:nvSpPr>
            <p:cNvPr id="297" name="Google Shape;297;p47"/>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298" name="Google Shape;298;p47"/>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9" name="Google Shape;299;p47"/>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47"/>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47"/>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2" name="Google Shape;302;p47"/>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47"/>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304" name="Shape 304"/>
        <p:cNvGrpSpPr/>
        <p:nvPr/>
      </p:nvGrpSpPr>
      <p:grpSpPr>
        <a:xfrm>
          <a:off x="0" y="0"/>
          <a:ext cx="0" cy="0"/>
          <a:chOff x="0" y="0"/>
          <a:chExt cx="0" cy="0"/>
        </a:xfrm>
      </p:grpSpPr>
      <p:sp>
        <p:nvSpPr>
          <p:cNvPr id="305" name="Google Shape;305;p48"/>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7" name="Google Shape;307;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08" name="Google Shape;308;p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09" name="Google Shape;309;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10" name="Google Shape;310;p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1" name="Google Shape;311;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2" name="Google Shape;312;p48"/>
          <p:cNvGrpSpPr/>
          <p:nvPr/>
        </p:nvGrpSpPr>
        <p:grpSpPr>
          <a:xfrm>
            <a:off x="457222" y="1149803"/>
            <a:ext cx="713194" cy="446423"/>
            <a:chOff x="457200" y="1466425"/>
            <a:chExt cx="776900" cy="486300"/>
          </a:xfrm>
        </p:grpSpPr>
        <p:sp>
          <p:nvSpPr>
            <p:cNvPr id="313" name="Google Shape;313;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14" name="Google Shape;314;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 name="Google Shape;315;p48"/>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6" name="Google Shape;316;p48"/>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7" name="Google Shape;317;p48"/>
          <p:cNvGrpSpPr/>
          <p:nvPr/>
        </p:nvGrpSpPr>
        <p:grpSpPr>
          <a:xfrm>
            <a:off x="457222" y="1672428"/>
            <a:ext cx="713194" cy="446423"/>
            <a:chOff x="457200" y="1466425"/>
            <a:chExt cx="776900" cy="486300"/>
          </a:xfrm>
        </p:grpSpPr>
        <p:sp>
          <p:nvSpPr>
            <p:cNvPr id="318" name="Google Shape;318;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19" name="Google Shape;319;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 name="Google Shape;320;p48"/>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1" name="Google Shape;321;p48"/>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2" name="Google Shape;322;p48"/>
          <p:cNvGrpSpPr/>
          <p:nvPr/>
        </p:nvGrpSpPr>
        <p:grpSpPr>
          <a:xfrm>
            <a:off x="457197" y="2195578"/>
            <a:ext cx="713194" cy="446423"/>
            <a:chOff x="457200" y="1466425"/>
            <a:chExt cx="776900" cy="486300"/>
          </a:xfrm>
        </p:grpSpPr>
        <p:sp>
          <p:nvSpPr>
            <p:cNvPr id="323" name="Google Shape;323;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324" name="Google Shape;324;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5" name="Google Shape;325;p48"/>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6" name="Google Shape;326;p48"/>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48"/>
          <p:cNvGrpSpPr/>
          <p:nvPr/>
        </p:nvGrpSpPr>
        <p:grpSpPr>
          <a:xfrm>
            <a:off x="457197" y="2718203"/>
            <a:ext cx="713194" cy="446423"/>
            <a:chOff x="457200" y="1466425"/>
            <a:chExt cx="776900" cy="486300"/>
          </a:xfrm>
        </p:grpSpPr>
        <p:sp>
          <p:nvSpPr>
            <p:cNvPr id="328" name="Google Shape;328;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329" name="Google Shape;329;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48"/>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1" name="Google Shape;331;p48"/>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48"/>
          <p:cNvGrpSpPr/>
          <p:nvPr/>
        </p:nvGrpSpPr>
        <p:grpSpPr>
          <a:xfrm>
            <a:off x="457222" y="3240828"/>
            <a:ext cx="713194" cy="446423"/>
            <a:chOff x="457200" y="1466425"/>
            <a:chExt cx="776900" cy="486300"/>
          </a:xfrm>
        </p:grpSpPr>
        <p:sp>
          <p:nvSpPr>
            <p:cNvPr id="333" name="Google Shape;333;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334" name="Google Shape;334;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48"/>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6" name="Google Shape;336;p48"/>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7" name="Google Shape;337;p48"/>
          <p:cNvGrpSpPr/>
          <p:nvPr/>
        </p:nvGrpSpPr>
        <p:grpSpPr>
          <a:xfrm>
            <a:off x="457222" y="3763453"/>
            <a:ext cx="713194" cy="446423"/>
            <a:chOff x="457200" y="1466425"/>
            <a:chExt cx="776900" cy="486300"/>
          </a:xfrm>
        </p:grpSpPr>
        <p:sp>
          <p:nvSpPr>
            <p:cNvPr id="338" name="Google Shape;338;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339" name="Google Shape;339;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0" name="Google Shape;340;p48"/>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48"/>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2" name="Google Shape;342;p48"/>
          <p:cNvGrpSpPr/>
          <p:nvPr/>
        </p:nvGrpSpPr>
        <p:grpSpPr>
          <a:xfrm>
            <a:off x="457222" y="4311603"/>
            <a:ext cx="713194" cy="446423"/>
            <a:chOff x="457200" y="1466425"/>
            <a:chExt cx="776900" cy="486300"/>
          </a:xfrm>
        </p:grpSpPr>
        <p:sp>
          <p:nvSpPr>
            <p:cNvPr id="343" name="Google Shape;343;p4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US"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344" name="Google Shape;344;p4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5" name="Google Shape;345;p48"/>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46" name="Shape 346"/>
        <p:cNvGrpSpPr/>
        <p:nvPr/>
      </p:nvGrpSpPr>
      <p:grpSpPr>
        <a:xfrm>
          <a:off x="0" y="0"/>
          <a:ext cx="0" cy="0"/>
          <a:chOff x="0" y="0"/>
          <a:chExt cx="0" cy="0"/>
        </a:xfrm>
      </p:grpSpPr>
      <p:sp>
        <p:nvSpPr>
          <p:cNvPr id="347" name="Google Shape;347;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8" name="Google Shape;348;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49" name="Google Shape;349;p4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0" name="Google Shape;350;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51" name="Google Shape;351;p4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2" name="Google Shape;352;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3" name="Google Shape;353;p4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4" name="Google Shape;354;p49"/>
          <p:cNvGrpSpPr/>
          <p:nvPr/>
        </p:nvGrpSpPr>
        <p:grpSpPr>
          <a:xfrm>
            <a:off x="457427" y="3873038"/>
            <a:ext cx="602564" cy="377174"/>
            <a:chOff x="457200" y="1466425"/>
            <a:chExt cx="776900" cy="486300"/>
          </a:xfrm>
        </p:grpSpPr>
        <p:sp>
          <p:nvSpPr>
            <p:cNvPr id="355" name="Google Shape;355;p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356" name="Google Shape;356;p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7" name="Google Shape;357;p4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8" name="Google Shape;358;p4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9" name="Google Shape;359;p49"/>
          <p:cNvGrpSpPr/>
          <p:nvPr/>
        </p:nvGrpSpPr>
        <p:grpSpPr>
          <a:xfrm>
            <a:off x="457315" y="4311142"/>
            <a:ext cx="602564" cy="377174"/>
            <a:chOff x="457200" y="1466425"/>
            <a:chExt cx="776900" cy="486300"/>
          </a:xfrm>
        </p:grpSpPr>
        <p:sp>
          <p:nvSpPr>
            <p:cNvPr id="360" name="Google Shape;360;p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361" name="Google Shape;361;p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2" name="Google Shape;362;p4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3" name="Google Shape;363;p4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49"/>
          <p:cNvGrpSpPr/>
          <p:nvPr/>
        </p:nvGrpSpPr>
        <p:grpSpPr>
          <a:xfrm>
            <a:off x="457377" y="2996663"/>
            <a:ext cx="602564" cy="377174"/>
            <a:chOff x="457200" y="1466425"/>
            <a:chExt cx="776900" cy="486300"/>
          </a:xfrm>
        </p:grpSpPr>
        <p:sp>
          <p:nvSpPr>
            <p:cNvPr id="365" name="Google Shape;365;p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366" name="Google Shape;366;p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4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8" name="Google Shape;368;p4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49"/>
          <p:cNvGrpSpPr/>
          <p:nvPr/>
        </p:nvGrpSpPr>
        <p:grpSpPr>
          <a:xfrm>
            <a:off x="457265" y="3434767"/>
            <a:ext cx="602564" cy="377174"/>
            <a:chOff x="457200" y="1466425"/>
            <a:chExt cx="776900" cy="486300"/>
          </a:xfrm>
        </p:grpSpPr>
        <p:sp>
          <p:nvSpPr>
            <p:cNvPr id="370" name="Google Shape;370;p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371" name="Google Shape;371;p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4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3" name="Google Shape;373;p4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4" name="Google Shape;374;p49"/>
          <p:cNvGrpSpPr/>
          <p:nvPr/>
        </p:nvGrpSpPr>
        <p:grpSpPr>
          <a:xfrm>
            <a:off x="457402" y="2135288"/>
            <a:ext cx="602564" cy="377174"/>
            <a:chOff x="457200" y="1466425"/>
            <a:chExt cx="776900" cy="486300"/>
          </a:xfrm>
        </p:grpSpPr>
        <p:sp>
          <p:nvSpPr>
            <p:cNvPr id="375" name="Google Shape;375;p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376" name="Google Shape;376;p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 name="Google Shape;377;p49"/>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8" name="Google Shape;378;p4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9" name="Google Shape;379;p49"/>
          <p:cNvGrpSpPr/>
          <p:nvPr/>
        </p:nvGrpSpPr>
        <p:grpSpPr>
          <a:xfrm>
            <a:off x="457290" y="2573392"/>
            <a:ext cx="602564" cy="377174"/>
            <a:chOff x="457200" y="1466425"/>
            <a:chExt cx="776900" cy="486300"/>
          </a:xfrm>
        </p:grpSpPr>
        <p:sp>
          <p:nvSpPr>
            <p:cNvPr id="380" name="Google Shape;380;p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381" name="Google Shape;381;p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2" name="Google Shape;382;p49"/>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4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4" name="Google Shape;384;p49"/>
          <p:cNvGrpSpPr/>
          <p:nvPr/>
        </p:nvGrpSpPr>
        <p:grpSpPr>
          <a:xfrm>
            <a:off x="457352" y="1258913"/>
            <a:ext cx="602564" cy="377174"/>
            <a:chOff x="457200" y="1466425"/>
            <a:chExt cx="776900" cy="486300"/>
          </a:xfrm>
        </p:grpSpPr>
        <p:sp>
          <p:nvSpPr>
            <p:cNvPr id="385" name="Google Shape;385;p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386" name="Google Shape;386;p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7" name="Google Shape;387;p49"/>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8" name="Google Shape;388;p4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9" name="Google Shape;389;p49"/>
          <p:cNvGrpSpPr/>
          <p:nvPr/>
        </p:nvGrpSpPr>
        <p:grpSpPr>
          <a:xfrm>
            <a:off x="457240" y="1697017"/>
            <a:ext cx="602564" cy="377174"/>
            <a:chOff x="457200" y="1466425"/>
            <a:chExt cx="776900" cy="486300"/>
          </a:xfrm>
        </p:grpSpPr>
        <p:sp>
          <p:nvSpPr>
            <p:cNvPr id="390" name="Google Shape;390;p4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391" name="Google Shape;391;p4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49"/>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93" name="Shape 393"/>
        <p:cNvGrpSpPr/>
        <p:nvPr/>
      </p:nvGrpSpPr>
      <p:grpSpPr>
        <a:xfrm>
          <a:off x="0" y="0"/>
          <a:ext cx="0" cy="0"/>
          <a:chOff x="0" y="0"/>
          <a:chExt cx="0" cy="0"/>
        </a:xfrm>
      </p:grpSpPr>
      <p:sp>
        <p:nvSpPr>
          <p:cNvPr id="394" name="Google Shape;394;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5" name="Google Shape;395;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6" name="Google Shape;396;p5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97" name="Google Shape;397;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98" name="Google Shape;398;p5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99" name="Google Shape;399;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0" name="Google Shape;400;p50"/>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1" name="Google Shape;401;p50"/>
          <p:cNvGrpSpPr/>
          <p:nvPr/>
        </p:nvGrpSpPr>
        <p:grpSpPr>
          <a:xfrm>
            <a:off x="457427" y="3873038"/>
            <a:ext cx="602564" cy="377174"/>
            <a:chOff x="457200" y="1466425"/>
            <a:chExt cx="776900" cy="486300"/>
          </a:xfrm>
        </p:grpSpPr>
        <p:sp>
          <p:nvSpPr>
            <p:cNvPr id="402" name="Google Shape;402;p50"/>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03" name="Google Shape;403;p50"/>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 name="Google Shape;404;p50"/>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5" name="Google Shape;405;p50"/>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50"/>
          <p:cNvGrpSpPr/>
          <p:nvPr/>
        </p:nvGrpSpPr>
        <p:grpSpPr>
          <a:xfrm>
            <a:off x="457315" y="4311142"/>
            <a:ext cx="602564" cy="377174"/>
            <a:chOff x="457200" y="1466425"/>
            <a:chExt cx="776900" cy="486300"/>
          </a:xfrm>
        </p:grpSpPr>
        <p:sp>
          <p:nvSpPr>
            <p:cNvPr id="407" name="Google Shape;407;p5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08" name="Google Shape;408;p5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9" name="Google Shape;409;p50"/>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50"/>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1" name="Google Shape;411;p50"/>
          <p:cNvGrpSpPr/>
          <p:nvPr/>
        </p:nvGrpSpPr>
        <p:grpSpPr>
          <a:xfrm>
            <a:off x="457377" y="2996663"/>
            <a:ext cx="602564" cy="377174"/>
            <a:chOff x="457200" y="1466425"/>
            <a:chExt cx="776900" cy="486300"/>
          </a:xfrm>
        </p:grpSpPr>
        <p:sp>
          <p:nvSpPr>
            <p:cNvPr id="412" name="Google Shape;412;p50"/>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13" name="Google Shape;413;p50"/>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4" name="Google Shape;414;p50"/>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5" name="Google Shape;415;p50"/>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6" name="Google Shape;416;p50"/>
          <p:cNvGrpSpPr/>
          <p:nvPr/>
        </p:nvGrpSpPr>
        <p:grpSpPr>
          <a:xfrm>
            <a:off x="457265" y="3434767"/>
            <a:ext cx="602564" cy="377174"/>
            <a:chOff x="457200" y="1466425"/>
            <a:chExt cx="776900" cy="486300"/>
          </a:xfrm>
        </p:grpSpPr>
        <p:sp>
          <p:nvSpPr>
            <p:cNvPr id="417" name="Google Shape;417;p50"/>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18" name="Google Shape;418;p50"/>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50"/>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0" name="Google Shape;420;p50"/>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1" name="Google Shape;421;p50"/>
          <p:cNvGrpSpPr/>
          <p:nvPr/>
        </p:nvGrpSpPr>
        <p:grpSpPr>
          <a:xfrm>
            <a:off x="457402" y="2135288"/>
            <a:ext cx="602564" cy="377174"/>
            <a:chOff x="457200" y="1466425"/>
            <a:chExt cx="776900" cy="486300"/>
          </a:xfrm>
        </p:grpSpPr>
        <p:sp>
          <p:nvSpPr>
            <p:cNvPr id="422" name="Google Shape;422;p50"/>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23" name="Google Shape;423;p50"/>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4" name="Google Shape;424;p50"/>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50"/>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6" name="Google Shape;426;p50"/>
          <p:cNvGrpSpPr/>
          <p:nvPr/>
        </p:nvGrpSpPr>
        <p:grpSpPr>
          <a:xfrm>
            <a:off x="457290" y="2573392"/>
            <a:ext cx="602564" cy="377174"/>
            <a:chOff x="457200" y="1466425"/>
            <a:chExt cx="776900" cy="486300"/>
          </a:xfrm>
        </p:grpSpPr>
        <p:sp>
          <p:nvSpPr>
            <p:cNvPr id="427" name="Google Shape;427;p50"/>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28" name="Google Shape;428;p50"/>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50"/>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50"/>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50"/>
          <p:cNvGrpSpPr/>
          <p:nvPr/>
        </p:nvGrpSpPr>
        <p:grpSpPr>
          <a:xfrm>
            <a:off x="457352" y="1258913"/>
            <a:ext cx="602564" cy="377174"/>
            <a:chOff x="457200" y="1466425"/>
            <a:chExt cx="776900" cy="486300"/>
          </a:xfrm>
        </p:grpSpPr>
        <p:sp>
          <p:nvSpPr>
            <p:cNvPr id="432" name="Google Shape;432;p50"/>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33" name="Google Shape;433;p50"/>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50"/>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50"/>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50"/>
          <p:cNvGrpSpPr/>
          <p:nvPr/>
        </p:nvGrpSpPr>
        <p:grpSpPr>
          <a:xfrm>
            <a:off x="457240" y="1697017"/>
            <a:ext cx="602564" cy="377174"/>
            <a:chOff x="457200" y="1466425"/>
            <a:chExt cx="776900" cy="486300"/>
          </a:xfrm>
        </p:grpSpPr>
        <p:sp>
          <p:nvSpPr>
            <p:cNvPr id="437" name="Google Shape;437;p50"/>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38" name="Google Shape;438;p50"/>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50"/>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40" name="Shape 440"/>
        <p:cNvGrpSpPr/>
        <p:nvPr/>
      </p:nvGrpSpPr>
      <p:grpSpPr>
        <a:xfrm>
          <a:off x="0" y="0"/>
          <a:ext cx="0" cy="0"/>
          <a:chOff x="0" y="0"/>
          <a:chExt cx="0" cy="0"/>
        </a:xfrm>
      </p:grpSpPr>
      <p:sp>
        <p:nvSpPr>
          <p:cNvPr id="441" name="Google Shape;441;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43" name="Google Shape;443;p5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44" name="Google Shape;444;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45" name="Google Shape;445;p5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46" name="Google Shape;446;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47" name="Google Shape;447;p51"/>
          <p:cNvGrpSpPr/>
          <p:nvPr/>
        </p:nvGrpSpPr>
        <p:grpSpPr>
          <a:xfrm>
            <a:off x="457181" y="1345103"/>
            <a:ext cx="533372" cy="533480"/>
            <a:chOff x="457200" y="1378813"/>
            <a:chExt cx="695400" cy="695450"/>
          </a:xfrm>
        </p:grpSpPr>
        <p:sp>
          <p:nvSpPr>
            <p:cNvPr id="448" name="Google Shape;448;p5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449" name="Google Shape;449;p51"/>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0" name="Google Shape;450;p51"/>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51"/>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2" name="Google Shape;452;p51"/>
          <p:cNvGrpSpPr/>
          <p:nvPr/>
        </p:nvGrpSpPr>
        <p:grpSpPr>
          <a:xfrm>
            <a:off x="3305156" y="1345103"/>
            <a:ext cx="533372" cy="533480"/>
            <a:chOff x="457200" y="1378813"/>
            <a:chExt cx="695400" cy="695450"/>
          </a:xfrm>
        </p:grpSpPr>
        <p:sp>
          <p:nvSpPr>
            <p:cNvPr id="453" name="Google Shape;453;p5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454" name="Google Shape;454;p51"/>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5" name="Google Shape;455;p51"/>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1"/>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457" name="Google Shape;457;p51"/>
          <p:cNvGrpSpPr/>
          <p:nvPr/>
        </p:nvGrpSpPr>
        <p:grpSpPr>
          <a:xfrm>
            <a:off x="6134081" y="1345853"/>
            <a:ext cx="533372" cy="533480"/>
            <a:chOff x="457200" y="1378813"/>
            <a:chExt cx="695400" cy="695450"/>
          </a:xfrm>
        </p:grpSpPr>
        <p:sp>
          <p:nvSpPr>
            <p:cNvPr id="458" name="Google Shape;458;p5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459" name="Google Shape;459;p51"/>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0" name="Google Shape;460;p51"/>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51"/>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62" name="Shape 462"/>
        <p:cNvGrpSpPr/>
        <p:nvPr/>
      </p:nvGrpSpPr>
      <p:grpSpPr>
        <a:xfrm>
          <a:off x="0" y="0"/>
          <a:ext cx="0" cy="0"/>
          <a:chOff x="0" y="0"/>
          <a:chExt cx="0" cy="0"/>
        </a:xfrm>
      </p:grpSpPr>
      <p:sp>
        <p:nvSpPr>
          <p:cNvPr id="463" name="Google Shape;46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4" name="Google Shape;46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65" name="Google Shape;465;p5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66" name="Google Shape;466;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67" name="Google Shape;467;p5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68" name="Google Shape;468;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9" name="Google Shape;469;p5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470" name="Google Shape;470;p5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5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5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5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5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475" name="Google Shape;475;p5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476" name="Google Shape;476;p5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5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5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5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481" name="Google Shape;481;p5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482" name="Google Shape;482;p5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5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5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5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6" name="Google Shape;486;p5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5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5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9" name="Shape 489"/>
        <p:cNvGrpSpPr/>
        <p:nvPr/>
      </p:nvGrpSpPr>
      <p:grpSpPr>
        <a:xfrm>
          <a:off x="0" y="0"/>
          <a:ext cx="0" cy="0"/>
          <a:chOff x="0" y="0"/>
          <a:chExt cx="0" cy="0"/>
        </a:xfrm>
      </p:grpSpPr>
      <p:sp>
        <p:nvSpPr>
          <p:cNvPr id="490" name="Google Shape;490;p5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93" name="Google Shape;493;p5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94" name="Google Shape;494;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95" name="Google Shape;495;p5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96" name="Google Shape;496;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5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8" name="Google Shape;498;p5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5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5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5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5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3" name="Google Shape;503;p5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04" name="Google Shape;504;p5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5" name="Google Shape;505;p53"/>
          <p:cNvPicPr preferRelativeResize="0"/>
          <p:nvPr/>
        </p:nvPicPr>
        <p:blipFill rotWithShape="1">
          <a:blip r:embed="rId3">
            <a:alphaModFix/>
          </a:blip>
          <a:srcRect b="237" l="0" r="0" t="227"/>
          <a:stretch/>
        </p:blipFill>
        <p:spPr>
          <a:xfrm>
            <a:off x="429768" y="2227098"/>
            <a:ext cx="785566" cy="606900"/>
          </a:xfrm>
          <a:prstGeom prst="rect">
            <a:avLst/>
          </a:prstGeom>
          <a:noFill/>
          <a:ln>
            <a:noFill/>
          </a:ln>
        </p:spPr>
      </p:pic>
      <p:pic>
        <p:nvPicPr>
          <p:cNvPr id="506" name="Google Shape;506;p53"/>
          <p:cNvPicPr preferRelativeResize="0"/>
          <p:nvPr/>
        </p:nvPicPr>
        <p:blipFill rotWithShape="1">
          <a:blip r:embed="rId3">
            <a:alphaModFix/>
          </a:blip>
          <a:srcRect b="237" l="0" r="0" t="227"/>
          <a:stretch/>
        </p:blipFill>
        <p:spPr>
          <a:xfrm>
            <a:off x="432306" y="3916573"/>
            <a:ext cx="785566" cy="606900"/>
          </a:xfrm>
          <a:prstGeom prst="rect">
            <a:avLst/>
          </a:prstGeom>
          <a:noFill/>
          <a:ln>
            <a:noFill/>
          </a:ln>
        </p:spPr>
      </p:pic>
      <p:pic>
        <p:nvPicPr>
          <p:cNvPr id="507" name="Google Shape;507;p5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8" name="Shape 508"/>
        <p:cNvGrpSpPr/>
        <p:nvPr/>
      </p:nvGrpSpPr>
      <p:grpSpPr>
        <a:xfrm>
          <a:off x="0" y="0"/>
          <a:ext cx="0" cy="0"/>
          <a:chOff x="0" y="0"/>
          <a:chExt cx="0" cy="0"/>
        </a:xfrm>
      </p:grpSpPr>
      <p:sp>
        <p:nvSpPr>
          <p:cNvPr id="509" name="Google Shape;509;p5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1" name="Google Shape;511;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12" name="Google Shape;512;p5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13" name="Google Shape;513;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14" name="Google Shape;514;p5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15" name="Google Shape;515;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6" name="Google Shape;516;p5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7" name="Google Shape;517;p5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5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5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5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1" name="Google Shape;521;p5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5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23" name="Google Shape;523;p5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24" name="Google Shape;524;p54"/>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25" name="Google Shape;525;p54"/>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26" name="Google Shape;526;p5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20" name="Shape 20"/>
        <p:cNvGrpSpPr/>
        <p:nvPr/>
      </p:nvGrpSpPr>
      <p:grpSpPr>
        <a:xfrm>
          <a:off x="0" y="0"/>
          <a:ext cx="0" cy="0"/>
          <a:chOff x="0" y="0"/>
          <a:chExt cx="0" cy="0"/>
        </a:xfrm>
      </p:grpSpPr>
      <p:pic>
        <p:nvPicPr>
          <p:cNvPr id="21" name="Google Shape;21;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 name="Google Shape;22;p2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 name="Google Shape;23;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28"/>
          <p:cNvSpPr txBox="1"/>
          <p:nvPr>
            <p:ph idx="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7" name="Shape 527"/>
        <p:cNvGrpSpPr/>
        <p:nvPr/>
      </p:nvGrpSpPr>
      <p:grpSpPr>
        <a:xfrm>
          <a:off x="0" y="0"/>
          <a:ext cx="0" cy="0"/>
          <a:chOff x="0" y="0"/>
          <a:chExt cx="0" cy="0"/>
        </a:xfrm>
      </p:grpSpPr>
      <p:sp>
        <p:nvSpPr>
          <p:cNvPr id="528" name="Google Shape;528;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0" name="Google Shape;53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31" name="Google Shape;531;p5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32" name="Google Shape;532;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33" name="Google Shape;533;p5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34" name="Google Shape;534;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5" name="Google Shape;535;p5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6" name="Google Shape;536;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5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0" name="Google Shape;540;p5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5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42" name="Google Shape;542;p55"/>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43" name="Google Shape;543;p55"/>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44" name="Google Shape;544;p55"/>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5" name="Google Shape;545;p55"/>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6" name="Shape 546"/>
        <p:cNvGrpSpPr/>
        <p:nvPr/>
      </p:nvGrpSpPr>
      <p:grpSpPr>
        <a:xfrm>
          <a:off x="0" y="0"/>
          <a:ext cx="0" cy="0"/>
          <a:chOff x="0" y="0"/>
          <a:chExt cx="0" cy="0"/>
        </a:xfrm>
      </p:grpSpPr>
      <p:sp>
        <p:nvSpPr>
          <p:cNvPr id="547" name="Google Shape;547;p5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9" name="Google Shape;549;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50" name="Google Shape;550;p5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51" name="Google Shape;551;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52" name="Google Shape;552;p5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53" name="Google Shape;553;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4" name="Google Shape;554;p5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5" name="Google Shape;555;p5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59" name="Google Shape;559;p5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0" name="Google Shape;560;p5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61" name="Google Shape;561;p56"/>
          <p:cNvPicPr preferRelativeResize="0"/>
          <p:nvPr/>
        </p:nvPicPr>
        <p:blipFill rotWithShape="1">
          <a:blip r:embed="rId2">
            <a:alphaModFix/>
          </a:blip>
          <a:srcRect b="464" l="0" r="0" t="475"/>
          <a:stretch/>
        </p:blipFill>
        <p:spPr>
          <a:xfrm>
            <a:off x="429768" y="1402811"/>
            <a:ext cx="785567" cy="606900"/>
          </a:xfrm>
          <a:prstGeom prst="rect">
            <a:avLst/>
          </a:prstGeom>
          <a:noFill/>
          <a:ln>
            <a:noFill/>
          </a:ln>
        </p:spPr>
      </p:pic>
      <p:pic>
        <p:nvPicPr>
          <p:cNvPr id="562" name="Google Shape;562;p56"/>
          <p:cNvPicPr preferRelativeResize="0"/>
          <p:nvPr/>
        </p:nvPicPr>
        <p:blipFill rotWithShape="1">
          <a:blip r:embed="rId2">
            <a:alphaModFix/>
          </a:blip>
          <a:srcRect b="464" l="0" r="0" t="475"/>
          <a:stretch/>
        </p:blipFill>
        <p:spPr>
          <a:xfrm>
            <a:off x="429768" y="2227098"/>
            <a:ext cx="785566" cy="606900"/>
          </a:xfrm>
          <a:prstGeom prst="rect">
            <a:avLst/>
          </a:prstGeom>
          <a:noFill/>
          <a:ln>
            <a:noFill/>
          </a:ln>
        </p:spPr>
      </p:pic>
      <p:pic>
        <p:nvPicPr>
          <p:cNvPr id="563" name="Google Shape;563;p56"/>
          <p:cNvPicPr preferRelativeResize="0"/>
          <p:nvPr/>
        </p:nvPicPr>
        <p:blipFill rotWithShape="1">
          <a:blip r:embed="rId2">
            <a:alphaModFix/>
          </a:blip>
          <a:srcRect b="464" l="0" r="0" t="475"/>
          <a:stretch/>
        </p:blipFill>
        <p:spPr>
          <a:xfrm>
            <a:off x="429768" y="3056198"/>
            <a:ext cx="785566" cy="606900"/>
          </a:xfrm>
          <a:prstGeom prst="rect">
            <a:avLst/>
          </a:prstGeom>
          <a:noFill/>
          <a:ln>
            <a:noFill/>
          </a:ln>
        </p:spPr>
      </p:pic>
      <p:pic>
        <p:nvPicPr>
          <p:cNvPr id="564" name="Google Shape;564;p56"/>
          <p:cNvPicPr preferRelativeResize="0"/>
          <p:nvPr/>
        </p:nvPicPr>
        <p:blipFill rotWithShape="1">
          <a:blip r:embed="rId2">
            <a:alphaModFix/>
          </a:blip>
          <a:srcRect b="464"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5" name="Shape 565"/>
        <p:cNvGrpSpPr/>
        <p:nvPr/>
      </p:nvGrpSpPr>
      <p:grpSpPr>
        <a:xfrm>
          <a:off x="0" y="0"/>
          <a:ext cx="0" cy="0"/>
          <a:chOff x="0" y="0"/>
          <a:chExt cx="0" cy="0"/>
        </a:xfrm>
      </p:grpSpPr>
      <p:sp>
        <p:nvSpPr>
          <p:cNvPr id="566" name="Google Shape;566;p5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8" name="Google Shape;568;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69" name="Google Shape;569;p5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0" name="Google Shape;570;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71" name="Google Shape;571;p5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2" name="Google Shape;572;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3" name="Google Shape;573;p5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5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5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5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5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8" name="Google Shape;578;p5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9" name="Google Shape;579;p5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5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5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2" name="Google Shape;582;p5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83" name="Google Shape;583;p57"/>
          <p:cNvPicPr preferRelativeResize="0"/>
          <p:nvPr/>
        </p:nvPicPr>
        <p:blipFill rotWithShape="1">
          <a:blip r:embed="rId3">
            <a:alphaModFix/>
          </a:blip>
          <a:srcRect b="237" l="0" r="0" t="227"/>
          <a:stretch/>
        </p:blipFill>
        <p:spPr>
          <a:xfrm>
            <a:off x="429768" y="2010348"/>
            <a:ext cx="785566" cy="606900"/>
          </a:xfrm>
          <a:prstGeom prst="rect">
            <a:avLst/>
          </a:prstGeom>
          <a:noFill/>
          <a:ln>
            <a:noFill/>
          </a:ln>
        </p:spPr>
      </p:pic>
      <p:pic>
        <p:nvPicPr>
          <p:cNvPr id="584" name="Google Shape;584;p57"/>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85" name="Google Shape;585;p57"/>
          <p:cNvPicPr preferRelativeResize="0"/>
          <p:nvPr/>
        </p:nvPicPr>
        <p:blipFill rotWithShape="1">
          <a:blip r:embed="rId3">
            <a:alphaModFix/>
          </a:blip>
          <a:srcRect b="237" l="0" r="0" t="227"/>
          <a:stretch/>
        </p:blipFill>
        <p:spPr>
          <a:xfrm>
            <a:off x="429768" y="3392773"/>
            <a:ext cx="785566" cy="606900"/>
          </a:xfrm>
          <a:prstGeom prst="rect">
            <a:avLst/>
          </a:prstGeom>
          <a:noFill/>
          <a:ln>
            <a:noFill/>
          </a:ln>
        </p:spPr>
      </p:pic>
      <p:pic>
        <p:nvPicPr>
          <p:cNvPr id="586" name="Google Shape;586;p57"/>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7" name="Shape 587"/>
        <p:cNvGrpSpPr/>
        <p:nvPr/>
      </p:nvGrpSpPr>
      <p:grpSpPr>
        <a:xfrm>
          <a:off x="0" y="0"/>
          <a:ext cx="0" cy="0"/>
          <a:chOff x="0" y="0"/>
          <a:chExt cx="0" cy="0"/>
        </a:xfrm>
      </p:grpSpPr>
      <p:sp>
        <p:nvSpPr>
          <p:cNvPr id="588" name="Google Shape;588;p5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0" name="Google Shape;590;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1" name="Google Shape;591;p5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2" name="Google Shape;592;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93" name="Google Shape;593;p5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4" name="Google Shape;594;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5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6" name="Google Shape;596;p5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5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5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5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5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1" name="Google Shape;601;p5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2" name="Google Shape;602;p5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5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4" name="Google Shape;604;p5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5" name="Google Shape;605;p58"/>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06" name="Google Shape;606;p58"/>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7" name="Google Shape;607;p58"/>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08" name="Google Shape;608;p58"/>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9" name="Shape 609"/>
        <p:cNvGrpSpPr/>
        <p:nvPr/>
      </p:nvGrpSpPr>
      <p:grpSpPr>
        <a:xfrm>
          <a:off x="0" y="0"/>
          <a:ext cx="0" cy="0"/>
          <a:chOff x="0" y="0"/>
          <a:chExt cx="0" cy="0"/>
        </a:xfrm>
      </p:grpSpPr>
      <p:sp>
        <p:nvSpPr>
          <p:cNvPr id="610" name="Google Shape;610;p5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13" name="Google Shape;613;p5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14" name="Google Shape;614;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15" name="Google Shape;615;p5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6" name="Google Shape;616;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7" name="Google Shape;617;p5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5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2" name="Google Shape;622;p5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3" name="Google Shape;623;p5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4" name="Google Shape;624;p5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26" name="Google Shape;626;p59"/>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7" name="Google Shape;627;p59"/>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28" name="Google Shape;628;p59"/>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29" name="Google Shape;629;p59"/>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30" name="Google Shape;630;p59"/>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31" name="Shape 631"/>
        <p:cNvGrpSpPr/>
        <p:nvPr/>
      </p:nvGrpSpPr>
      <p:grpSpPr>
        <a:xfrm>
          <a:off x="0" y="0"/>
          <a:ext cx="0" cy="0"/>
          <a:chOff x="0" y="0"/>
          <a:chExt cx="0" cy="0"/>
        </a:xfrm>
      </p:grpSpPr>
      <p:sp>
        <p:nvSpPr>
          <p:cNvPr id="632" name="Google Shape;632;p6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4" name="Google Shape;63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35" name="Google Shape;635;p6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36" name="Google Shape;636;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37" name="Google Shape;637;p6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8" name="Google Shape;63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6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0" name="Google Shape;640;p6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6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6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6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4" name="Google Shape;644;p6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6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6" name="Google Shape;646;p6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6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8" name="Google Shape;648;p60"/>
          <p:cNvPicPr preferRelativeResize="0"/>
          <p:nvPr/>
        </p:nvPicPr>
        <p:blipFill rotWithShape="1">
          <a:blip r:embed="rId2">
            <a:alphaModFix/>
          </a:blip>
          <a:srcRect b="464" l="0" r="0" t="475"/>
          <a:stretch/>
        </p:blipFill>
        <p:spPr>
          <a:xfrm>
            <a:off x="429768" y="1314036"/>
            <a:ext cx="785567" cy="606900"/>
          </a:xfrm>
          <a:prstGeom prst="rect">
            <a:avLst/>
          </a:prstGeom>
          <a:noFill/>
          <a:ln>
            <a:noFill/>
          </a:ln>
        </p:spPr>
      </p:pic>
      <p:pic>
        <p:nvPicPr>
          <p:cNvPr id="649" name="Google Shape;649;p60"/>
          <p:cNvPicPr preferRelativeResize="0"/>
          <p:nvPr/>
        </p:nvPicPr>
        <p:blipFill rotWithShape="1">
          <a:blip r:embed="rId2">
            <a:alphaModFix/>
          </a:blip>
          <a:srcRect b="464" l="0" r="0" t="475"/>
          <a:stretch/>
        </p:blipFill>
        <p:spPr>
          <a:xfrm>
            <a:off x="429768" y="2010348"/>
            <a:ext cx="785566" cy="606900"/>
          </a:xfrm>
          <a:prstGeom prst="rect">
            <a:avLst/>
          </a:prstGeom>
          <a:noFill/>
          <a:ln>
            <a:noFill/>
          </a:ln>
        </p:spPr>
      </p:pic>
      <p:pic>
        <p:nvPicPr>
          <p:cNvPr id="650" name="Google Shape;650;p60"/>
          <p:cNvPicPr preferRelativeResize="0"/>
          <p:nvPr/>
        </p:nvPicPr>
        <p:blipFill rotWithShape="1">
          <a:blip r:embed="rId2">
            <a:alphaModFix/>
          </a:blip>
          <a:srcRect b="464" l="0" r="0" t="475"/>
          <a:stretch/>
        </p:blipFill>
        <p:spPr>
          <a:xfrm>
            <a:off x="429768" y="2701248"/>
            <a:ext cx="785566" cy="606900"/>
          </a:xfrm>
          <a:prstGeom prst="rect">
            <a:avLst/>
          </a:prstGeom>
          <a:noFill/>
          <a:ln>
            <a:noFill/>
          </a:ln>
        </p:spPr>
      </p:pic>
      <p:pic>
        <p:nvPicPr>
          <p:cNvPr id="651" name="Google Shape;651;p60"/>
          <p:cNvPicPr preferRelativeResize="0"/>
          <p:nvPr/>
        </p:nvPicPr>
        <p:blipFill rotWithShape="1">
          <a:blip r:embed="rId2">
            <a:alphaModFix/>
          </a:blip>
          <a:srcRect b="464" l="0" r="0" t="475"/>
          <a:stretch/>
        </p:blipFill>
        <p:spPr>
          <a:xfrm>
            <a:off x="429768" y="3392773"/>
            <a:ext cx="785566" cy="606900"/>
          </a:xfrm>
          <a:prstGeom prst="rect">
            <a:avLst/>
          </a:prstGeom>
          <a:noFill/>
          <a:ln>
            <a:noFill/>
          </a:ln>
        </p:spPr>
      </p:pic>
      <p:pic>
        <p:nvPicPr>
          <p:cNvPr id="652" name="Google Shape;652;p60"/>
          <p:cNvPicPr preferRelativeResize="0"/>
          <p:nvPr/>
        </p:nvPicPr>
        <p:blipFill rotWithShape="1">
          <a:blip r:embed="rId2">
            <a:alphaModFix/>
          </a:blip>
          <a:srcRect b="464"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53" name="Shape 653"/>
        <p:cNvGrpSpPr/>
        <p:nvPr/>
      </p:nvGrpSpPr>
      <p:grpSpPr>
        <a:xfrm>
          <a:off x="0" y="0"/>
          <a:ext cx="0" cy="0"/>
          <a:chOff x="0" y="0"/>
          <a:chExt cx="0" cy="0"/>
        </a:xfrm>
      </p:grpSpPr>
      <p:sp>
        <p:nvSpPr>
          <p:cNvPr id="654" name="Google Shape;654;p6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57" name="Google Shape;657;p6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58" name="Google Shape;658;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59" name="Google Shape;659;p6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60" name="Google Shape;660;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6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2" name="Google Shape;662;p6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6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6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6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6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6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8" name="Google Shape;668;p6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9" name="Google Shape;669;p6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0" name="Google Shape;670;p6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6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72" name="Google Shape;672;p6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73" name="Google Shape;673;p61"/>
          <p:cNvPicPr preferRelativeResize="0"/>
          <p:nvPr/>
        </p:nvPicPr>
        <p:blipFill rotWithShape="1">
          <a:blip r:embed="rId3">
            <a:alphaModFix/>
          </a:blip>
          <a:srcRect b="237" l="0" r="0" t="227"/>
          <a:stretch/>
        </p:blipFill>
        <p:spPr>
          <a:xfrm>
            <a:off x="429768" y="1848847"/>
            <a:ext cx="577805" cy="446400"/>
          </a:xfrm>
          <a:prstGeom prst="rect">
            <a:avLst/>
          </a:prstGeom>
          <a:noFill/>
          <a:ln>
            <a:noFill/>
          </a:ln>
        </p:spPr>
      </p:pic>
      <p:pic>
        <p:nvPicPr>
          <p:cNvPr id="674" name="Google Shape;674;p6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5" name="Google Shape;675;p61"/>
          <p:cNvPicPr preferRelativeResize="0"/>
          <p:nvPr/>
        </p:nvPicPr>
        <p:blipFill rotWithShape="1">
          <a:blip r:embed="rId3">
            <a:alphaModFix/>
          </a:blip>
          <a:srcRect b="237" l="0" r="0" t="227"/>
          <a:stretch/>
        </p:blipFill>
        <p:spPr>
          <a:xfrm>
            <a:off x="429768" y="3040985"/>
            <a:ext cx="577805" cy="446400"/>
          </a:xfrm>
          <a:prstGeom prst="rect">
            <a:avLst/>
          </a:prstGeom>
          <a:noFill/>
          <a:ln>
            <a:noFill/>
          </a:ln>
        </p:spPr>
      </p:pic>
      <p:pic>
        <p:nvPicPr>
          <p:cNvPr id="676" name="Google Shape;676;p6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7" name="Google Shape;677;p61"/>
          <p:cNvPicPr preferRelativeResize="0"/>
          <p:nvPr/>
        </p:nvPicPr>
        <p:blipFill rotWithShape="1">
          <a:blip r:embed="rId3">
            <a:alphaModFix/>
          </a:blip>
          <a:srcRect b="237"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8" name="Shape 678"/>
        <p:cNvGrpSpPr/>
        <p:nvPr/>
      </p:nvGrpSpPr>
      <p:grpSpPr>
        <a:xfrm>
          <a:off x="0" y="0"/>
          <a:ext cx="0" cy="0"/>
          <a:chOff x="0" y="0"/>
          <a:chExt cx="0" cy="0"/>
        </a:xfrm>
      </p:grpSpPr>
      <p:sp>
        <p:nvSpPr>
          <p:cNvPr id="679" name="Google Shape;679;p6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82" name="Google Shape;682;p6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83" name="Google Shape;683;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84" name="Google Shape;684;p6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85" name="Google Shape;685;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6" name="Google Shape;686;p6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7" name="Google Shape;687;p6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6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6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6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6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6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3" name="Google Shape;693;p6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6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6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6" name="Google Shape;696;p6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97" name="Google Shape;697;p6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8" name="Google Shape;698;p6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9" name="Google Shape;699;p6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00" name="Google Shape;700;p6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01" name="Google Shape;701;p6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02" name="Google Shape;702;p6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703" name="Shape 703"/>
        <p:cNvGrpSpPr/>
        <p:nvPr/>
      </p:nvGrpSpPr>
      <p:grpSpPr>
        <a:xfrm>
          <a:off x="0" y="0"/>
          <a:ext cx="0" cy="0"/>
          <a:chOff x="0" y="0"/>
          <a:chExt cx="0" cy="0"/>
        </a:xfrm>
      </p:grpSpPr>
      <p:sp>
        <p:nvSpPr>
          <p:cNvPr id="704" name="Google Shape;704;p6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6" name="Google Shape;706;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07" name="Google Shape;707;p6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08" name="Google Shape;708;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09" name="Google Shape;709;p6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0" name="Google Shape;710;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6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2" name="Google Shape;712;p6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6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6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6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6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6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8" name="Google Shape;718;p6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9" name="Google Shape;719;p6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0" name="Google Shape;720;p6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6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2" name="Google Shape;722;p6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23" name="Google Shape;723;p63"/>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24" name="Google Shape;724;p63"/>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25" name="Google Shape;725;p63"/>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26" name="Google Shape;726;p63"/>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27" name="Google Shape;727;p63"/>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8" name="Shape 728"/>
        <p:cNvGrpSpPr/>
        <p:nvPr/>
      </p:nvGrpSpPr>
      <p:grpSpPr>
        <a:xfrm>
          <a:off x="0" y="0"/>
          <a:ext cx="0" cy="0"/>
          <a:chOff x="0" y="0"/>
          <a:chExt cx="0" cy="0"/>
        </a:xfrm>
      </p:grpSpPr>
      <p:sp>
        <p:nvSpPr>
          <p:cNvPr id="729" name="Google Shape;729;p6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6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1" name="Google Shape;731;p6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2" name="Google Shape;732;p6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3" name="Google Shape;733;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34" name="Google Shape;734;p6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35" name="Google Shape;735;p6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6" name="Google Shape;736;p6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7" name="Google Shape;737;p6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6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6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6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6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6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3" name="Google Shape;743;p6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4" name="Google Shape;744;p6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6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6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47" name="Google Shape;747;p6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8" name="Google Shape;748;p64"/>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49" name="Google Shape;749;p64"/>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50" name="Google Shape;750;p64"/>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51" name="Google Shape;751;p64"/>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52" name="Google Shape;752;p64"/>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26" name="Shape 26"/>
        <p:cNvGrpSpPr/>
        <p:nvPr/>
      </p:nvGrpSpPr>
      <p:grpSpPr>
        <a:xfrm>
          <a:off x="0" y="0"/>
          <a:ext cx="0" cy="0"/>
          <a:chOff x="0" y="0"/>
          <a:chExt cx="0" cy="0"/>
        </a:xfrm>
      </p:grpSpPr>
      <p:pic>
        <p:nvPicPr>
          <p:cNvPr id="27" name="Google Shape;27;p29"/>
          <p:cNvPicPr preferRelativeResize="0"/>
          <p:nvPr/>
        </p:nvPicPr>
        <p:blipFill rotWithShape="1">
          <a:blip r:embed="rId2">
            <a:alphaModFix/>
          </a:blip>
          <a:srcRect b="119" l="0" r="0" t="118"/>
          <a:stretch/>
        </p:blipFill>
        <p:spPr>
          <a:xfrm>
            <a:off x="7048950" y="910275"/>
            <a:ext cx="1828800" cy="3784798"/>
          </a:xfrm>
          <a:prstGeom prst="rect">
            <a:avLst/>
          </a:prstGeom>
          <a:noFill/>
          <a:ln>
            <a:noFill/>
          </a:ln>
        </p:spPr>
      </p:pic>
      <p:sp>
        <p:nvSpPr>
          <p:cNvPr id="28" name="Google Shape;28;p2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 name="Google Shape;29;p2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30" name="Google Shape;30;p2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 name="Google Shape;31;p2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 name="Google Shape;32;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3" name="Google Shape;33;p2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34" name="Google Shape;34;p2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 name="Google Shape;35;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53" name="Shape 753"/>
        <p:cNvGrpSpPr/>
        <p:nvPr/>
      </p:nvGrpSpPr>
      <p:grpSpPr>
        <a:xfrm>
          <a:off x="0" y="0"/>
          <a:ext cx="0" cy="0"/>
          <a:chOff x="0" y="0"/>
          <a:chExt cx="0" cy="0"/>
        </a:xfrm>
      </p:grpSpPr>
      <p:sp>
        <p:nvSpPr>
          <p:cNvPr id="754" name="Google Shape;754;p6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6" name="Google Shape;756;p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57" name="Google Shape;757;p6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58" name="Google Shape;758;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59" name="Google Shape;759;p6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0" name="Google Shape;760;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1" name="Google Shape;761;p6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2" name="Google Shape;762;p6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6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6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6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6" name="Google Shape;766;p6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6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8" name="Google Shape;768;p6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6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6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6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6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6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74" name="Google Shape;774;p6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5" name="Google Shape;775;p65"/>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776" name="Google Shape;776;p6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7" name="Google Shape;777;p65"/>
          <p:cNvPicPr preferRelativeResize="0"/>
          <p:nvPr/>
        </p:nvPicPr>
        <p:blipFill rotWithShape="1">
          <a:blip r:embed="rId3">
            <a:alphaModFix/>
          </a:blip>
          <a:srcRect b="1036" l="0" r="0" t="1047"/>
          <a:stretch/>
        </p:blipFill>
        <p:spPr>
          <a:xfrm>
            <a:off x="429768" y="2755163"/>
            <a:ext cx="521208" cy="396118"/>
          </a:xfrm>
          <a:prstGeom prst="rect">
            <a:avLst/>
          </a:prstGeom>
          <a:noFill/>
          <a:ln>
            <a:noFill/>
          </a:ln>
        </p:spPr>
      </p:pic>
      <p:pic>
        <p:nvPicPr>
          <p:cNvPr id="778" name="Google Shape;778;p6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9" name="Google Shape;779;p65"/>
          <p:cNvPicPr preferRelativeResize="0"/>
          <p:nvPr/>
        </p:nvPicPr>
        <p:blipFill rotWithShape="1">
          <a:blip r:embed="rId3">
            <a:alphaModFix/>
          </a:blip>
          <a:srcRect b="1389" l="0" r="0" t="1380"/>
          <a:stretch/>
        </p:blipFill>
        <p:spPr>
          <a:xfrm>
            <a:off x="429768" y="3794760"/>
            <a:ext cx="520980" cy="393192"/>
          </a:xfrm>
          <a:prstGeom prst="rect">
            <a:avLst/>
          </a:prstGeom>
          <a:noFill/>
          <a:ln>
            <a:noFill/>
          </a:ln>
        </p:spPr>
      </p:pic>
      <p:pic>
        <p:nvPicPr>
          <p:cNvPr id="780" name="Google Shape;780;p6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81" name="Shape 781"/>
        <p:cNvGrpSpPr/>
        <p:nvPr/>
      </p:nvGrpSpPr>
      <p:grpSpPr>
        <a:xfrm>
          <a:off x="0" y="0"/>
          <a:ext cx="0" cy="0"/>
          <a:chOff x="0" y="0"/>
          <a:chExt cx="0" cy="0"/>
        </a:xfrm>
      </p:grpSpPr>
      <p:sp>
        <p:nvSpPr>
          <p:cNvPr id="782" name="Google Shape;782;p6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6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4" name="Google Shape;784;p6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85" name="Google Shape;785;p6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86" name="Google Shape;786;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87" name="Google Shape;787;p6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88" name="Google Shape;788;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9" name="Google Shape;789;p6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6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6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2" name="Google Shape;792;p6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6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4" name="Google Shape;794;p6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6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6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6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6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6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0" name="Google Shape;800;p6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6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2" name="Google Shape;802;p6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3" name="Google Shape;803;p6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04" name="Google Shape;804;p6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5" name="Google Shape;805;p6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6" name="Google Shape;806;p6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7" name="Google Shape;807;p6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8" name="Google Shape;808;p6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9" name="Shape 809"/>
        <p:cNvGrpSpPr/>
        <p:nvPr/>
      </p:nvGrpSpPr>
      <p:grpSpPr>
        <a:xfrm>
          <a:off x="0" y="0"/>
          <a:ext cx="0" cy="0"/>
          <a:chOff x="0" y="0"/>
          <a:chExt cx="0" cy="0"/>
        </a:xfrm>
      </p:grpSpPr>
      <p:sp>
        <p:nvSpPr>
          <p:cNvPr id="810" name="Google Shape;810;p6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6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2" name="Google Shape;812;p6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3" name="Google Shape;813;p6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14" name="Google Shape;814;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15" name="Google Shape;815;p6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16" name="Google Shape;816;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7" name="Google Shape;817;p6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6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6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6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6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6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6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4" name="Google Shape;824;p6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6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6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6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8" name="Google Shape;828;p6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6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0" name="Google Shape;830;p6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31" name="Google Shape;831;p67"/>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32" name="Google Shape;832;p67"/>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33" name="Google Shape;833;p67"/>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34" name="Google Shape;834;p67"/>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35" name="Google Shape;835;p67"/>
          <p:cNvPicPr preferRelativeResize="0"/>
          <p:nvPr/>
        </p:nvPicPr>
        <p:blipFill rotWithShape="1">
          <a:blip r:embed="rId2">
            <a:alphaModFix/>
          </a:blip>
          <a:srcRect b="2891" l="0" r="0" t="2883"/>
          <a:stretch/>
        </p:blipFill>
        <p:spPr>
          <a:xfrm>
            <a:off x="429768" y="3794760"/>
            <a:ext cx="520980" cy="393192"/>
          </a:xfrm>
          <a:prstGeom prst="rect">
            <a:avLst/>
          </a:prstGeom>
          <a:noFill/>
          <a:ln>
            <a:noFill/>
          </a:ln>
        </p:spPr>
      </p:pic>
      <p:pic>
        <p:nvPicPr>
          <p:cNvPr id="836" name="Google Shape;836;p67"/>
          <p:cNvPicPr preferRelativeResize="0"/>
          <p:nvPr/>
        </p:nvPicPr>
        <p:blipFill rotWithShape="1">
          <a:blip r:embed="rId2">
            <a:alphaModFix/>
          </a:blip>
          <a:srcRect b="2891"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7" name="Shape 837"/>
        <p:cNvGrpSpPr/>
        <p:nvPr/>
      </p:nvGrpSpPr>
      <p:grpSpPr>
        <a:xfrm>
          <a:off x="0" y="0"/>
          <a:ext cx="0" cy="0"/>
          <a:chOff x="0" y="0"/>
          <a:chExt cx="0" cy="0"/>
        </a:xfrm>
      </p:grpSpPr>
      <p:sp>
        <p:nvSpPr>
          <p:cNvPr id="838" name="Google Shape;838;p6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0" name="Google Shape;840;p6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1" name="Google Shape;841;p6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42" name="Google Shape;842;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43" name="Google Shape;843;p6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44" name="Google Shape;844;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6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6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6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8" name="Google Shape;848;p6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6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0" name="Google Shape;850;p6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6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2" name="Google Shape;852;p6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6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6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6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6" name="Google Shape;856;p6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6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58" name="Google Shape;858;p68"/>
          <p:cNvPicPr preferRelativeResize="0"/>
          <p:nvPr/>
        </p:nvPicPr>
        <p:blipFill rotWithShape="1">
          <a:blip r:embed="rId2">
            <a:alphaModFix/>
          </a:blip>
          <a:srcRect b="1275" l="0" r="0" t="1276"/>
          <a:stretch/>
        </p:blipFill>
        <p:spPr>
          <a:xfrm>
            <a:off x="429768" y="1171588"/>
            <a:ext cx="521208" cy="396118"/>
          </a:xfrm>
          <a:prstGeom prst="rect">
            <a:avLst/>
          </a:prstGeom>
          <a:noFill/>
          <a:ln>
            <a:noFill/>
          </a:ln>
        </p:spPr>
      </p:pic>
      <p:pic>
        <p:nvPicPr>
          <p:cNvPr id="859" name="Google Shape;859;p68"/>
          <p:cNvPicPr preferRelativeResize="0"/>
          <p:nvPr/>
        </p:nvPicPr>
        <p:blipFill rotWithShape="1">
          <a:blip r:embed="rId2">
            <a:alphaModFix/>
          </a:blip>
          <a:srcRect b="1275" l="0" r="0" t="1276"/>
          <a:stretch/>
        </p:blipFill>
        <p:spPr>
          <a:xfrm>
            <a:off x="429768" y="1709650"/>
            <a:ext cx="521208" cy="396119"/>
          </a:xfrm>
          <a:prstGeom prst="rect">
            <a:avLst/>
          </a:prstGeom>
          <a:noFill/>
          <a:ln>
            <a:noFill/>
          </a:ln>
        </p:spPr>
      </p:pic>
      <p:pic>
        <p:nvPicPr>
          <p:cNvPr id="860" name="Google Shape;860;p68"/>
          <p:cNvPicPr preferRelativeResize="0"/>
          <p:nvPr/>
        </p:nvPicPr>
        <p:blipFill rotWithShape="1">
          <a:blip r:embed="rId2">
            <a:alphaModFix/>
          </a:blip>
          <a:srcRect b="1275" l="0" r="0" t="1276"/>
          <a:stretch/>
        </p:blipFill>
        <p:spPr>
          <a:xfrm>
            <a:off x="429768" y="2205600"/>
            <a:ext cx="521208" cy="396118"/>
          </a:xfrm>
          <a:prstGeom prst="rect">
            <a:avLst/>
          </a:prstGeom>
          <a:noFill/>
          <a:ln>
            <a:noFill/>
          </a:ln>
        </p:spPr>
      </p:pic>
      <p:pic>
        <p:nvPicPr>
          <p:cNvPr id="861" name="Google Shape;861;p68"/>
          <p:cNvPicPr preferRelativeResize="0"/>
          <p:nvPr/>
        </p:nvPicPr>
        <p:blipFill rotWithShape="1">
          <a:blip r:embed="rId2">
            <a:alphaModFix/>
          </a:blip>
          <a:srcRect b="1275" l="0" r="0" t="1276"/>
          <a:stretch/>
        </p:blipFill>
        <p:spPr>
          <a:xfrm>
            <a:off x="429768" y="2755163"/>
            <a:ext cx="521208" cy="396119"/>
          </a:xfrm>
          <a:prstGeom prst="rect">
            <a:avLst/>
          </a:prstGeom>
          <a:noFill/>
          <a:ln>
            <a:noFill/>
          </a:ln>
        </p:spPr>
      </p:pic>
      <p:pic>
        <p:nvPicPr>
          <p:cNvPr id="862" name="Google Shape;862;p68"/>
          <p:cNvPicPr preferRelativeResize="0"/>
          <p:nvPr/>
        </p:nvPicPr>
        <p:blipFill rotWithShape="1">
          <a:blip r:embed="rId2">
            <a:alphaModFix/>
          </a:blip>
          <a:srcRect b="1275" l="0" r="0" t="1276"/>
          <a:stretch/>
        </p:blipFill>
        <p:spPr>
          <a:xfrm>
            <a:off x="429768" y="3277788"/>
            <a:ext cx="521208" cy="396118"/>
          </a:xfrm>
          <a:prstGeom prst="rect">
            <a:avLst/>
          </a:prstGeom>
          <a:noFill/>
          <a:ln>
            <a:noFill/>
          </a:ln>
        </p:spPr>
      </p:pic>
      <p:pic>
        <p:nvPicPr>
          <p:cNvPr id="863" name="Google Shape;863;p68"/>
          <p:cNvPicPr preferRelativeResize="0"/>
          <p:nvPr/>
        </p:nvPicPr>
        <p:blipFill rotWithShape="1">
          <a:blip r:embed="rId2">
            <a:alphaModFix/>
          </a:blip>
          <a:srcRect b="1615" l="0" r="0" t="1616"/>
          <a:stretch/>
        </p:blipFill>
        <p:spPr>
          <a:xfrm>
            <a:off x="429768" y="3794760"/>
            <a:ext cx="520980" cy="393192"/>
          </a:xfrm>
          <a:prstGeom prst="rect">
            <a:avLst/>
          </a:prstGeom>
          <a:noFill/>
          <a:ln>
            <a:noFill/>
          </a:ln>
        </p:spPr>
      </p:pic>
      <p:pic>
        <p:nvPicPr>
          <p:cNvPr id="864" name="Google Shape;864;p68"/>
          <p:cNvPicPr preferRelativeResize="0"/>
          <p:nvPr/>
        </p:nvPicPr>
        <p:blipFill rotWithShape="1">
          <a:blip r:embed="rId2">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5" name="Shape 865"/>
        <p:cNvGrpSpPr/>
        <p:nvPr/>
      </p:nvGrpSpPr>
      <p:grpSpPr>
        <a:xfrm>
          <a:off x="0" y="0"/>
          <a:ext cx="0" cy="0"/>
          <a:chOff x="0" y="0"/>
          <a:chExt cx="0" cy="0"/>
        </a:xfrm>
      </p:grpSpPr>
      <p:sp>
        <p:nvSpPr>
          <p:cNvPr id="866" name="Google Shape;866;p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7" name="Google Shape;867;p6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68" name="Google Shape;868;p6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69" name="Google Shape;869;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70" name="Google Shape;870;p6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1" name="Google Shape;871;p6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2" name="Google Shape;872;p6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6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6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6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6" name="Google Shape;876;p6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6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8" name="Google Shape;878;p6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6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0" name="Google Shape;880;p6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2" name="Google Shape;882;p6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6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6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8" name="Google Shape;888;p6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9" name="Google Shape;889;p69"/>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890" name="Google Shape;890;p6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91" name="Google Shape;891;p69"/>
          <p:cNvPicPr preferRelativeResize="0"/>
          <p:nvPr/>
        </p:nvPicPr>
        <p:blipFill rotWithShape="1">
          <a:blip r:embed="rId3">
            <a:alphaModFix/>
          </a:blip>
          <a:srcRect b="1036" l="0" r="0" t="1047"/>
          <a:stretch/>
        </p:blipFill>
        <p:spPr>
          <a:xfrm>
            <a:off x="429768" y="2577303"/>
            <a:ext cx="475488" cy="361371"/>
          </a:xfrm>
          <a:prstGeom prst="rect">
            <a:avLst/>
          </a:prstGeom>
          <a:noFill/>
          <a:ln>
            <a:noFill/>
          </a:ln>
        </p:spPr>
      </p:pic>
      <p:pic>
        <p:nvPicPr>
          <p:cNvPr id="892" name="Google Shape;892;p6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93" name="Google Shape;893;p69"/>
          <p:cNvPicPr preferRelativeResize="0"/>
          <p:nvPr/>
        </p:nvPicPr>
        <p:blipFill rotWithShape="1">
          <a:blip r:embed="rId3">
            <a:alphaModFix/>
          </a:blip>
          <a:srcRect b="1036" l="0" r="0" t="1047"/>
          <a:stretch/>
        </p:blipFill>
        <p:spPr>
          <a:xfrm>
            <a:off x="429768" y="3438144"/>
            <a:ext cx="475488" cy="361371"/>
          </a:xfrm>
          <a:prstGeom prst="rect">
            <a:avLst/>
          </a:prstGeom>
          <a:noFill/>
          <a:ln>
            <a:noFill/>
          </a:ln>
        </p:spPr>
      </p:pic>
      <p:pic>
        <p:nvPicPr>
          <p:cNvPr id="894" name="Google Shape;894;p6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5" name="Google Shape;895;p69"/>
          <p:cNvPicPr preferRelativeResize="0"/>
          <p:nvPr/>
        </p:nvPicPr>
        <p:blipFill rotWithShape="1">
          <a:blip r:embed="rId3">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6" name="Shape 896"/>
        <p:cNvGrpSpPr/>
        <p:nvPr/>
      </p:nvGrpSpPr>
      <p:grpSpPr>
        <a:xfrm>
          <a:off x="0" y="0"/>
          <a:ext cx="0" cy="0"/>
          <a:chOff x="0" y="0"/>
          <a:chExt cx="0" cy="0"/>
        </a:xfrm>
      </p:grpSpPr>
      <p:sp>
        <p:nvSpPr>
          <p:cNvPr id="897" name="Google Shape;897;p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8" name="Google Shape;898;p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9" name="Google Shape;899;p7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0" name="Google Shape;900;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01" name="Google Shape;901;p7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02" name="Google Shape;902;p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7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7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7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7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7" name="Google Shape;907;p7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7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9" name="Google Shape;909;p7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7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1" name="Google Shape;911;p7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7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3" name="Google Shape;913;p7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7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5" name="Google Shape;915;p7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7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7" name="Google Shape;917;p7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7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19" name="Google Shape;919;p7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0" name="Google Shape;920;p7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21" name="Google Shape;921;p7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2" name="Google Shape;922;p7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23" name="Google Shape;923;p7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4" name="Google Shape;924;p7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5" name="Google Shape;925;p7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6" name="Google Shape;926;p7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7" name="Shape 927"/>
        <p:cNvGrpSpPr/>
        <p:nvPr/>
      </p:nvGrpSpPr>
      <p:grpSpPr>
        <a:xfrm>
          <a:off x="0" y="0"/>
          <a:ext cx="0" cy="0"/>
          <a:chOff x="0" y="0"/>
          <a:chExt cx="0" cy="0"/>
        </a:xfrm>
      </p:grpSpPr>
      <p:sp>
        <p:nvSpPr>
          <p:cNvPr id="928" name="Google Shape;928;p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p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30" name="Google Shape;930;p7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31" name="Google Shape;931;p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32" name="Google Shape;932;p7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33" name="Google Shape;933;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4" name="Google Shape;934;p7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7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6" name="Google Shape;936;p7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7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8" name="Google Shape;938;p7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7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0" name="Google Shape;940;p7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7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2" name="Google Shape;942;p7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7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7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7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6" name="Google Shape;946;p7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7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8" name="Google Shape;948;p7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7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50" name="Google Shape;950;p7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51" name="Google Shape;951;p71"/>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52" name="Google Shape;952;p71"/>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53" name="Google Shape;953;p71"/>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54" name="Google Shape;954;p71"/>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55" name="Google Shape;955;p71"/>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56" name="Google Shape;956;p71"/>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57" name="Google Shape;957;p71"/>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8" name="Shape 958"/>
        <p:cNvGrpSpPr/>
        <p:nvPr/>
      </p:nvGrpSpPr>
      <p:grpSpPr>
        <a:xfrm>
          <a:off x="0" y="0"/>
          <a:ext cx="0" cy="0"/>
          <a:chOff x="0" y="0"/>
          <a:chExt cx="0" cy="0"/>
        </a:xfrm>
      </p:grpSpPr>
      <p:sp>
        <p:nvSpPr>
          <p:cNvPr id="959" name="Google Shape;959;p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0" name="Google Shape;960;p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61" name="Google Shape;961;p7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2" name="Google Shape;962;p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63" name="Google Shape;963;p7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64" name="Google Shape;964;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5" name="Google Shape;965;p7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7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7" name="Google Shape;967;p7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9" name="Google Shape;969;p7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7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1" name="Google Shape;971;p7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7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3" name="Google Shape;973;p7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7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5" name="Google Shape;975;p7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7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7" name="Google Shape;977;p7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9" name="Google Shape;979;p7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81" name="Google Shape;981;p72"/>
          <p:cNvPicPr preferRelativeResize="0"/>
          <p:nvPr/>
        </p:nvPicPr>
        <p:blipFill rotWithShape="1">
          <a:blip r:embed="rId2">
            <a:alphaModFix/>
          </a:blip>
          <a:srcRect b="1275" l="0" r="0" t="1276"/>
          <a:stretch/>
        </p:blipFill>
        <p:spPr>
          <a:xfrm>
            <a:off x="429768" y="1261872"/>
            <a:ext cx="475488" cy="361371"/>
          </a:xfrm>
          <a:prstGeom prst="rect">
            <a:avLst/>
          </a:prstGeom>
          <a:noFill/>
          <a:ln>
            <a:noFill/>
          </a:ln>
        </p:spPr>
      </p:pic>
      <p:pic>
        <p:nvPicPr>
          <p:cNvPr id="982" name="Google Shape;982;p72"/>
          <p:cNvPicPr preferRelativeResize="0"/>
          <p:nvPr/>
        </p:nvPicPr>
        <p:blipFill rotWithShape="1">
          <a:blip r:embed="rId2">
            <a:alphaModFix/>
          </a:blip>
          <a:srcRect b="1275" l="0" r="0" t="1276"/>
          <a:stretch/>
        </p:blipFill>
        <p:spPr>
          <a:xfrm>
            <a:off x="429768" y="1709928"/>
            <a:ext cx="475488" cy="361371"/>
          </a:xfrm>
          <a:prstGeom prst="rect">
            <a:avLst/>
          </a:prstGeom>
          <a:noFill/>
          <a:ln>
            <a:noFill/>
          </a:ln>
        </p:spPr>
      </p:pic>
      <p:pic>
        <p:nvPicPr>
          <p:cNvPr id="983" name="Google Shape;983;p72"/>
          <p:cNvPicPr preferRelativeResize="0"/>
          <p:nvPr/>
        </p:nvPicPr>
        <p:blipFill rotWithShape="1">
          <a:blip r:embed="rId2">
            <a:alphaModFix/>
          </a:blip>
          <a:srcRect b="1275" l="0" r="0" t="1276"/>
          <a:stretch/>
        </p:blipFill>
        <p:spPr>
          <a:xfrm>
            <a:off x="429768" y="2129247"/>
            <a:ext cx="475488" cy="361371"/>
          </a:xfrm>
          <a:prstGeom prst="rect">
            <a:avLst/>
          </a:prstGeom>
          <a:noFill/>
          <a:ln>
            <a:noFill/>
          </a:ln>
        </p:spPr>
      </p:pic>
      <p:pic>
        <p:nvPicPr>
          <p:cNvPr id="984" name="Google Shape;984;p72"/>
          <p:cNvPicPr preferRelativeResize="0"/>
          <p:nvPr/>
        </p:nvPicPr>
        <p:blipFill rotWithShape="1">
          <a:blip r:embed="rId2">
            <a:alphaModFix/>
          </a:blip>
          <a:srcRect b="1275" l="0" r="0" t="1276"/>
          <a:stretch/>
        </p:blipFill>
        <p:spPr>
          <a:xfrm>
            <a:off x="429768" y="2577303"/>
            <a:ext cx="475488" cy="361371"/>
          </a:xfrm>
          <a:prstGeom prst="rect">
            <a:avLst/>
          </a:prstGeom>
          <a:noFill/>
          <a:ln>
            <a:noFill/>
          </a:ln>
        </p:spPr>
      </p:pic>
      <p:pic>
        <p:nvPicPr>
          <p:cNvPr id="985" name="Google Shape;985;p72"/>
          <p:cNvPicPr preferRelativeResize="0"/>
          <p:nvPr/>
        </p:nvPicPr>
        <p:blipFill rotWithShape="1">
          <a:blip r:embed="rId2">
            <a:alphaModFix/>
          </a:blip>
          <a:srcRect b="1275" l="0" r="0" t="1276"/>
          <a:stretch/>
        </p:blipFill>
        <p:spPr>
          <a:xfrm>
            <a:off x="429768" y="2999232"/>
            <a:ext cx="475488" cy="361371"/>
          </a:xfrm>
          <a:prstGeom prst="rect">
            <a:avLst/>
          </a:prstGeom>
          <a:noFill/>
          <a:ln>
            <a:noFill/>
          </a:ln>
        </p:spPr>
      </p:pic>
      <p:pic>
        <p:nvPicPr>
          <p:cNvPr id="986" name="Google Shape;986;p72"/>
          <p:cNvPicPr preferRelativeResize="0"/>
          <p:nvPr/>
        </p:nvPicPr>
        <p:blipFill rotWithShape="1">
          <a:blip r:embed="rId2">
            <a:alphaModFix/>
          </a:blip>
          <a:srcRect b="1275" l="0" r="0" t="1276"/>
          <a:stretch/>
        </p:blipFill>
        <p:spPr>
          <a:xfrm>
            <a:off x="429768" y="3438144"/>
            <a:ext cx="475488" cy="361371"/>
          </a:xfrm>
          <a:prstGeom prst="rect">
            <a:avLst/>
          </a:prstGeom>
          <a:noFill/>
          <a:ln>
            <a:noFill/>
          </a:ln>
        </p:spPr>
      </p:pic>
      <p:pic>
        <p:nvPicPr>
          <p:cNvPr id="987" name="Google Shape;987;p72"/>
          <p:cNvPicPr preferRelativeResize="0"/>
          <p:nvPr/>
        </p:nvPicPr>
        <p:blipFill rotWithShape="1">
          <a:blip r:embed="rId2">
            <a:alphaModFix/>
          </a:blip>
          <a:srcRect b="1275" l="0" r="0" t="1276"/>
          <a:stretch/>
        </p:blipFill>
        <p:spPr>
          <a:xfrm>
            <a:off x="429768" y="3877056"/>
            <a:ext cx="475488" cy="361371"/>
          </a:xfrm>
          <a:prstGeom prst="rect">
            <a:avLst/>
          </a:prstGeom>
          <a:noFill/>
          <a:ln>
            <a:noFill/>
          </a:ln>
        </p:spPr>
      </p:pic>
      <p:pic>
        <p:nvPicPr>
          <p:cNvPr id="988" name="Google Shape;988;p72"/>
          <p:cNvPicPr preferRelativeResize="0"/>
          <p:nvPr/>
        </p:nvPicPr>
        <p:blipFill rotWithShape="1">
          <a:blip r:embed="rId2">
            <a:alphaModFix/>
          </a:blip>
          <a:srcRect b="1275"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9" name="Shape 989"/>
        <p:cNvGrpSpPr/>
        <p:nvPr/>
      </p:nvGrpSpPr>
      <p:grpSpPr>
        <a:xfrm>
          <a:off x="0" y="0"/>
          <a:ext cx="0" cy="0"/>
          <a:chOff x="0" y="0"/>
          <a:chExt cx="0" cy="0"/>
        </a:xfrm>
      </p:grpSpPr>
      <p:pic>
        <p:nvPicPr>
          <p:cNvPr id="990" name="Google Shape;990;p73"/>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991" name="Google Shape;991;p7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7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93" name="Google Shape;993;p7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94" name="Google Shape;994;p73"/>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995" name="Google Shape;995;p7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US" sz="2400" u="none" cap="none" strike="noStrike">
                <a:solidFill>
                  <a:srgbClr val="000000"/>
                </a:solidFill>
                <a:latin typeface="Roboto Medium"/>
                <a:ea typeface="Roboto Medium"/>
                <a:cs typeface="Roboto Medium"/>
                <a:sym typeface="Roboto Medium"/>
              </a:rPr>
              <a:t>FIST TO FIVE:</a:t>
            </a:r>
            <a:endParaRPr b="0" i="0" sz="2400" u="none" cap="none" strike="noStrike">
              <a:solidFill>
                <a:srgbClr val="000000"/>
              </a:solidFill>
              <a:latin typeface="Roboto Medium"/>
              <a:ea typeface="Roboto Medium"/>
              <a:cs typeface="Roboto Medium"/>
              <a:sym typeface="Roboto Medium"/>
            </a:endParaRPr>
          </a:p>
        </p:txBody>
      </p:sp>
      <p:cxnSp>
        <p:nvCxnSpPr>
          <p:cNvPr id="996" name="Google Shape;996;p73"/>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7" name="Shape 997"/>
        <p:cNvGrpSpPr/>
        <p:nvPr/>
      </p:nvGrpSpPr>
      <p:grpSpPr>
        <a:xfrm>
          <a:off x="0" y="0"/>
          <a:ext cx="0" cy="0"/>
          <a:chOff x="0" y="0"/>
          <a:chExt cx="0" cy="0"/>
        </a:xfrm>
      </p:grpSpPr>
      <p:pic>
        <p:nvPicPr>
          <p:cNvPr id="998" name="Google Shape;998;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9" name="Google Shape;999;p7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00" name="Google Shape;1000;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7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Roboto Medium"/>
                <a:ea typeface="Roboto Medium"/>
                <a:cs typeface="Roboto Medium"/>
                <a:sym typeface="Roboto Medium"/>
              </a:rPr>
              <a:t>Time’s Up! </a:t>
            </a:r>
            <a:r>
              <a:rPr b="0" i="0" lang="en-US"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002" name="Google Shape;1002;p74"/>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36" name="Shape 36"/>
        <p:cNvGrpSpPr/>
        <p:nvPr/>
      </p:nvGrpSpPr>
      <p:grpSpPr>
        <a:xfrm>
          <a:off x="0" y="0"/>
          <a:ext cx="0" cy="0"/>
          <a:chOff x="0" y="0"/>
          <a:chExt cx="0" cy="0"/>
        </a:xfrm>
      </p:grpSpPr>
      <p:pic>
        <p:nvPicPr>
          <p:cNvPr id="37" name="Google Shape;37;p30"/>
          <p:cNvPicPr preferRelativeResize="0"/>
          <p:nvPr/>
        </p:nvPicPr>
        <p:blipFill rotWithShape="1">
          <a:blip r:embed="rId2">
            <a:alphaModFix/>
          </a:blip>
          <a:srcRect b="0" l="0" r="0" t="0"/>
          <a:stretch/>
        </p:blipFill>
        <p:spPr>
          <a:xfrm>
            <a:off x="4286275" y="649650"/>
            <a:ext cx="827450" cy="4115237"/>
          </a:xfrm>
          <a:prstGeom prst="rect">
            <a:avLst/>
          </a:prstGeom>
          <a:noFill/>
          <a:ln>
            <a:noFill/>
          </a:ln>
        </p:spPr>
      </p:pic>
      <p:sp>
        <p:nvSpPr>
          <p:cNvPr id="38" name="Google Shape;38;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9" name="Google Shape;39;p3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0" name="Google Shape;40;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1" name="Google Shape;41;p3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2" name="Google Shape;42;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 name="Google Shape;43;p30"/>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30"/>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System Hardening</a:t>
            </a:r>
            <a:endParaRPr b="0" i="0" sz="2100" u="none" cap="none" strike="noStrike">
              <a:solidFill>
                <a:srgbClr val="FFFFFF"/>
              </a:solidFill>
              <a:latin typeface="Roboto Light"/>
              <a:ea typeface="Roboto Light"/>
              <a:cs typeface="Roboto Light"/>
              <a:sym typeface="Roboto Light"/>
            </a:endParaRPr>
          </a:p>
        </p:txBody>
      </p:sp>
      <p:sp>
        <p:nvSpPr>
          <p:cNvPr id="45" name="Google Shape;45;p30"/>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0"/>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Alarm</a:t>
            </a:r>
            <a:endParaRPr b="0" i="0" sz="2100" u="none" cap="none" strike="noStrike">
              <a:solidFill>
                <a:srgbClr val="FFFFFF"/>
              </a:solidFill>
              <a:latin typeface="Roboto Light"/>
              <a:ea typeface="Roboto Light"/>
              <a:cs typeface="Roboto Light"/>
              <a:sym typeface="Roboto Light"/>
            </a:endParaRPr>
          </a:p>
        </p:txBody>
      </p:sp>
      <p:sp>
        <p:nvSpPr>
          <p:cNvPr id="47" name="Google Shape;47;p30"/>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0"/>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1003" name="Shape 1003"/>
        <p:cNvGrpSpPr/>
        <p:nvPr/>
      </p:nvGrpSpPr>
      <p:grpSpPr>
        <a:xfrm>
          <a:off x="0" y="0"/>
          <a:ext cx="0" cy="0"/>
          <a:chOff x="0" y="0"/>
          <a:chExt cx="0" cy="0"/>
        </a:xfrm>
      </p:grpSpPr>
      <p:sp>
        <p:nvSpPr>
          <p:cNvPr id="1004" name="Google Shape;1004;p7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005" name="Google Shape;1005;p75"/>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6" name="Shape 1006"/>
        <p:cNvGrpSpPr/>
        <p:nvPr/>
      </p:nvGrpSpPr>
      <p:grpSpPr>
        <a:xfrm>
          <a:off x="0" y="0"/>
          <a:ext cx="0" cy="0"/>
          <a:chOff x="0" y="0"/>
          <a:chExt cx="0" cy="0"/>
        </a:xfrm>
      </p:grpSpPr>
      <p:sp>
        <p:nvSpPr>
          <p:cNvPr id="1007" name="Google Shape;1007;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008" name="Google Shape;1008;p76"/>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9" name="Google Shape;1009;p76"/>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US"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10" name="Google Shape;1010;p76"/>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7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013" name="Google Shape;1013;p77"/>
          <p:cNvPicPr preferRelativeResize="0"/>
          <p:nvPr/>
        </p:nvPicPr>
        <p:blipFill rotWithShape="1">
          <a:blip r:embed="rId2">
            <a:alphaModFix/>
          </a:blip>
          <a:srcRect b="0" l="0" r="0" t="0"/>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49" name="Shape 49"/>
        <p:cNvGrpSpPr/>
        <p:nvPr/>
      </p:nvGrpSpPr>
      <p:grpSpPr>
        <a:xfrm>
          <a:off x="0" y="0"/>
          <a:ext cx="0" cy="0"/>
          <a:chOff x="0" y="0"/>
          <a:chExt cx="0" cy="0"/>
        </a:xfrm>
      </p:grpSpPr>
      <p:pic>
        <p:nvPicPr>
          <p:cNvPr id="50" name="Google Shape;50;p3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1" name="Google Shape;51;p3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52" name="Google Shape;52;p31"/>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pic>
        <p:nvPicPr>
          <p:cNvPr id="53" name="Google Shape;53;p31"/>
          <p:cNvPicPr preferRelativeResize="0"/>
          <p:nvPr/>
        </p:nvPicPr>
        <p:blipFill rotWithShape="1">
          <a:blip r:embed="rId3">
            <a:alphaModFix/>
          </a:blip>
          <a:srcRect b="0" l="0" r="0" t="0"/>
          <a:stretch/>
        </p:blipFill>
        <p:spPr>
          <a:xfrm>
            <a:off x="2048599" y="496138"/>
            <a:ext cx="5046801" cy="4151226"/>
          </a:xfrm>
          <a:prstGeom prst="rect">
            <a:avLst/>
          </a:prstGeom>
          <a:noFill/>
          <a:ln>
            <a:noFill/>
          </a:ln>
          <a:effectLst>
            <a:outerShdw blurRad="57150" rotWithShape="0" algn="bl" dir="5400000" dist="19050">
              <a:srgbClr val="000000">
                <a:alpha val="49803"/>
              </a:srgbClr>
            </a:outerShdw>
          </a:effec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54" name="Shape 54"/>
        <p:cNvGrpSpPr/>
        <p:nvPr/>
      </p:nvGrpSpPr>
      <p:grpSpPr>
        <a:xfrm>
          <a:off x="0" y="0"/>
          <a:ext cx="0" cy="0"/>
          <a:chOff x="0" y="0"/>
          <a:chExt cx="0" cy="0"/>
        </a:xfrm>
      </p:grpSpPr>
      <p:pic>
        <p:nvPicPr>
          <p:cNvPr id="55" name="Google Shape;55;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56" name="Google Shape;56;p3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58" name="Google Shape;58;p3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US" sz="1800" u="none" cap="none" strike="noStrike">
                <a:solidFill>
                  <a:srgbClr val="FFFFFF"/>
                </a:solidFill>
                <a:latin typeface="Roboto Medium"/>
                <a:ea typeface="Roboto Medium"/>
                <a:cs typeface="Roboto Medium"/>
                <a:sym typeface="Roboto Medium"/>
              </a:rPr>
              <a:t>Web Development</a:t>
            </a:r>
            <a:endParaRPr b="0" i="0" sz="1800" u="none" cap="none" strike="noStrike">
              <a:solidFill>
                <a:srgbClr val="FFFFFF"/>
              </a:solidFill>
              <a:latin typeface="Roboto Medium"/>
              <a:ea typeface="Roboto Medium"/>
              <a:cs typeface="Roboto Medium"/>
              <a:sym typeface="Roboto Medium"/>
            </a:endParaRPr>
          </a:p>
        </p:txBody>
      </p:sp>
      <p:pic>
        <p:nvPicPr>
          <p:cNvPr id="59" name="Google Shape;59;p32"/>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60" name="Google Shape;60;p3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 name="Google Shape;61;p3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 name="Google Shape;62;p3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63" name="Google Shape;63;p32"/>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64" name="Shape 64"/>
        <p:cNvGrpSpPr/>
        <p:nvPr/>
      </p:nvGrpSpPr>
      <p:grpSpPr>
        <a:xfrm>
          <a:off x="0" y="0"/>
          <a:ext cx="0" cy="0"/>
          <a:chOff x="0" y="0"/>
          <a:chExt cx="0" cy="0"/>
        </a:xfrm>
      </p:grpSpPr>
      <p:pic>
        <p:nvPicPr>
          <p:cNvPr id="65" name="Google Shape;65;p3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66" name="Google Shape;66;p3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US"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68" name="Google Shape;68;p33"/>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69" name="Google Shape;69;p3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3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3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72" name="Google Shape;72;p33"/>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73" name="Google Shape;73;p3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3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76" name="Google Shape;76;p3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US" sz="1800" u="none" cap="none" strike="noStrike">
                <a:solidFill>
                  <a:srgbClr val="FFFFFF"/>
                </a:solidFill>
                <a:latin typeface="Roboto Medium"/>
                <a:ea typeface="Roboto Medium"/>
                <a:cs typeface="Roboto Medium"/>
                <a:sym typeface="Roboto Medium"/>
              </a:rPr>
              <a:t>Cybersecurity Boot Camp</a:t>
            </a:r>
            <a:endParaRPr b="0" i="0" sz="1800" u="none" cap="none" strike="noStrike">
              <a:solidFill>
                <a:srgbClr val="FFFFFF"/>
              </a:solidFill>
              <a:latin typeface="Roboto Medium"/>
              <a:ea typeface="Roboto Medium"/>
              <a:cs typeface="Roboto Medium"/>
              <a:sym typeface="Roboto Medium"/>
            </a:endParaRPr>
          </a:p>
        </p:txBody>
      </p:sp>
      <p:pic>
        <p:nvPicPr>
          <p:cNvPr id="78" name="Google Shape;78;p34"/>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79" name="Google Shape;79;p3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3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3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82" name="Google Shape;82;p34"/>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83" name="Google Shape;83;p3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US"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35.png"/><Relationship Id="rId6" Type="http://schemas.openxmlformats.org/officeDocument/2006/relationships/image" Target="../media/image31.png"/><Relationship Id="rId7"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hyperlink" Target="about:blank" TargetMode="External"/><Relationship Id="rId5" Type="http://schemas.openxmlformats.org/officeDocument/2006/relationships/hyperlink" Target="about:blan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37.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0.jpg"/><Relationship Id="rId5"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1.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bg>
      <p:bgPr>
        <a:blipFill>
          <a:blip r:embed="rId3">
            <a:alphaModFix/>
          </a:blip>
          <a:stretch>
            <a:fillRect/>
          </a:stretch>
        </a:blipFill>
      </p:bgPr>
    </p:bg>
    <p:spTree>
      <p:nvGrpSpPr>
        <p:cNvPr id="1017" name="Shape 1017"/>
        <p:cNvGrpSpPr/>
        <p:nvPr/>
      </p:nvGrpSpPr>
      <p:grpSpPr>
        <a:xfrm>
          <a:off x="0" y="0"/>
          <a:ext cx="0" cy="0"/>
          <a:chOff x="0" y="0"/>
          <a:chExt cx="0" cy="0"/>
        </a:xfrm>
      </p:grpSpPr>
      <p:sp>
        <p:nvSpPr>
          <p:cNvPr id="1018" name="Google Shape;1018;p1"/>
          <p:cNvSpPr txBox="1"/>
          <p:nvPr>
            <p:ph type="title"/>
          </p:nvPr>
        </p:nvSpPr>
        <p:spPr>
          <a:xfrm>
            <a:off x="274350" y="170392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a:solidFill>
                  <a:schemeClr val="lt1"/>
                </a:solidFill>
              </a:rPr>
              <a:t>Capstone Engagement</a:t>
            </a:r>
            <a:endParaRPr sz="3100">
              <a:solidFill>
                <a:schemeClr val="lt1"/>
              </a:solidFill>
              <a:latin typeface="Roboto"/>
              <a:ea typeface="Roboto"/>
              <a:cs typeface="Roboto"/>
              <a:sym typeface="Roboto"/>
            </a:endParaRPr>
          </a:p>
          <a:p>
            <a:pPr indent="0" lvl="0" marL="0" rtl="0" algn="ctr">
              <a:lnSpc>
                <a:spcPct val="100000"/>
              </a:lnSpc>
              <a:spcBef>
                <a:spcPts val="1000"/>
              </a:spcBef>
              <a:spcAft>
                <a:spcPts val="0"/>
              </a:spcAft>
              <a:buSzPts val="3100"/>
              <a:buNone/>
            </a:pPr>
            <a:r>
              <a:rPr lang="en-US" sz="3100">
                <a:solidFill>
                  <a:schemeClr val="lt1"/>
                </a:solidFill>
                <a:latin typeface="Roboto"/>
                <a:ea typeface="Roboto"/>
                <a:cs typeface="Roboto"/>
                <a:sym typeface="Roboto"/>
              </a:rPr>
              <a:t>Assessment, Analysis, </a:t>
            </a:r>
            <a:br>
              <a:rPr lang="en-US" sz="3100">
                <a:solidFill>
                  <a:schemeClr val="lt1"/>
                </a:solidFill>
                <a:latin typeface="Roboto"/>
                <a:ea typeface="Roboto"/>
                <a:cs typeface="Roboto"/>
                <a:sym typeface="Roboto"/>
              </a:rPr>
            </a:br>
            <a:r>
              <a:rPr lang="en-US" sz="3100">
                <a:solidFill>
                  <a:schemeClr val="lt1"/>
                </a:solidFill>
                <a:latin typeface="Roboto"/>
                <a:ea typeface="Roboto"/>
                <a:cs typeface="Roboto"/>
                <a:sym typeface="Roboto"/>
              </a:rPr>
              <a:t>and Hardening of a Vulnerable System</a:t>
            </a:r>
            <a:endParaRPr sz="31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Exploitation: [</a:t>
            </a:r>
            <a:r>
              <a:rPr b="0" i="1" lang="en-US" sz="2400" u="none" cap="none" strike="noStrike">
                <a:solidFill>
                  <a:srgbClr val="000000"/>
                </a:solidFill>
                <a:latin typeface="Roboto"/>
                <a:ea typeface="Roboto"/>
                <a:cs typeface="Roboto"/>
                <a:sym typeface="Roboto"/>
              </a:rPr>
              <a:t>CWE-521: Weak Password Requirements</a:t>
            </a:r>
            <a:r>
              <a:rPr lang="en-US">
                <a:solidFill>
                  <a:schemeClr val="dk1"/>
                </a:solidFill>
              </a:rPr>
              <a:t>]</a:t>
            </a:r>
            <a:endParaRPr/>
          </a:p>
        </p:txBody>
      </p:sp>
      <p:sp>
        <p:nvSpPr>
          <p:cNvPr id="1114" name="Google Shape;1114;p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15" name="Google Shape;1115;p10"/>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0"/>
          <p:cNvSpPr txBox="1"/>
          <p:nvPr/>
        </p:nvSpPr>
        <p:spPr>
          <a:xfrm>
            <a:off x="667275" y="1480624"/>
            <a:ext cx="2523078"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Tools </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Rockyou.txt word listTHC </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Hydra</a:t>
            </a:r>
            <a:endParaRPr b="1" i="0" sz="1200" u="none" cap="none" strike="noStrike">
              <a:solidFill>
                <a:srgbClr val="000000"/>
              </a:solidFill>
              <a:latin typeface="Roboto"/>
              <a:ea typeface="Roboto"/>
              <a:cs typeface="Roboto"/>
              <a:sym typeface="Roboto"/>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Firefox Web Browser</a:t>
            </a:r>
            <a:endParaRPr b="1" i="0" sz="1200" u="none" cap="none" strike="noStrike">
              <a:solidFill>
                <a:srgbClr val="000000"/>
              </a:solidFill>
              <a:latin typeface="Roboto"/>
              <a:ea typeface="Roboto"/>
              <a:cs typeface="Roboto"/>
              <a:sym typeface="Roboto"/>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Username Credentials</a:t>
            </a:r>
            <a:endParaRPr/>
          </a:p>
          <a:p>
            <a:pPr indent="0" lvl="0" marL="0" marR="0" rtl="0" algn="l">
              <a:lnSpc>
                <a:spcPct val="115000"/>
              </a:lnSpc>
              <a:spcBef>
                <a:spcPts val="0"/>
              </a:spcBef>
              <a:spcAft>
                <a:spcPts val="0"/>
              </a:spcAft>
              <a:buNone/>
            </a:pPr>
            <a:r>
              <a:rPr b="1" i="0" lang="en-US" sz="1200" u="none" cap="none" strike="noStrike">
                <a:solidFill>
                  <a:srgbClr val="000000"/>
                </a:solidFill>
                <a:latin typeface="Roboto"/>
                <a:ea typeface="Roboto"/>
                <a:cs typeface="Roboto"/>
                <a:sym typeface="Roboto"/>
              </a:rPr>
              <a:t>Processes</a:t>
            </a:r>
            <a:endParaRPr b="1" i="0" sz="1200" u="none" cap="none" strike="noStrike">
              <a:solidFill>
                <a:srgbClr val="000000"/>
              </a:solidFill>
              <a:latin typeface="Roboto"/>
              <a:ea typeface="Roboto"/>
              <a:cs typeface="Roboto"/>
              <a:sym typeface="Roboto"/>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Username as well as the login location is found while traversing the directory  through the web browser of choice.</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Applying the Password Cracking Tool Hydra with a world list yields a password. </a:t>
            </a:r>
            <a:endParaRPr b="0" i="0" sz="1200" u="none" cap="none" strike="noStrike">
              <a:solidFill>
                <a:srgbClr val="000000"/>
              </a:solidFill>
              <a:latin typeface="Roboto"/>
              <a:ea typeface="Roboto"/>
              <a:cs typeface="Roboto"/>
              <a:sym typeface="Roboto"/>
            </a:endParaRPr>
          </a:p>
        </p:txBody>
      </p:sp>
      <p:grpSp>
        <p:nvGrpSpPr>
          <p:cNvPr id="1117" name="Google Shape;1117;p10"/>
          <p:cNvGrpSpPr/>
          <p:nvPr/>
        </p:nvGrpSpPr>
        <p:grpSpPr>
          <a:xfrm>
            <a:off x="457181" y="887903"/>
            <a:ext cx="533372" cy="533480"/>
            <a:chOff x="457200" y="1378813"/>
            <a:chExt cx="695400" cy="695450"/>
          </a:xfrm>
        </p:grpSpPr>
        <p:sp>
          <p:nvSpPr>
            <p:cNvPr id="1118" name="Google Shape;1118;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19" name="Google Shape;1119;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0" name="Google Shape;1120;p10"/>
          <p:cNvGrpSpPr/>
          <p:nvPr/>
        </p:nvGrpSpPr>
        <p:grpSpPr>
          <a:xfrm>
            <a:off x="3228956" y="887903"/>
            <a:ext cx="533372" cy="533480"/>
            <a:chOff x="457200" y="1378813"/>
            <a:chExt cx="695400" cy="695450"/>
          </a:xfrm>
        </p:grpSpPr>
        <p:sp>
          <p:nvSpPr>
            <p:cNvPr id="1121" name="Google Shape;1121;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22" name="Google Shape;1122;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3" name="Google Shape;1123;p10"/>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0"/>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Achievements</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Password for Ashton was in ‘Rockyou’ dictionary.</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Access to the /secret_folder/ was achieved </a:t>
            </a:r>
            <a:endParaRPr/>
          </a:p>
          <a:p>
            <a:pPr indent="-171450" lvl="5" marL="171450" marR="0" rtl="0" algn="ctr">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Information regarding /webdav/ access found</a:t>
            </a:r>
            <a:endParaRPr/>
          </a:p>
          <a:p>
            <a:pPr indent="-171450" lvl="8"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Easily covertible Hash for another users password found</a:t>
            </a:r>
            <a:endParaRPr/>
          </a:p>
          <a:p>
            <a:pPr indent="-95250" lvl="8" marL="17145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p:txBody>
      </p:sp>
      <p:grpSp>
        <p:nvGrpSpPr>
          <p:cNvPr id="1125" name="Google Shape;1125;p10"/>
          <p:cNvGrpSpPr/>
          <p:nvPr/>
        </p:nvGrpSpPr>
        <p:grpSpPr>
          <a:xfrm>
            <a:off x="6134081" y="888653"/>
            <a:ext cx="533372" cy="533480"/>
            <a:chOff x="457200" y="1378813"/>
            <a:chExt cx="695400" cy="695450"/>
          </a:xfrm>
        </p:grpSpPr>
        <p:sp>
          <p:nvSpPr>
            <p:cNvPr id="1126" name="Google Shape;1126;p10"/>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27" name="Google Shape;1127;p10"/>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8" name="Google Shape;1128;p10"/>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0"/>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130" name="Google Shape;1130;p10"/>
          <p:cNvPicPr preferRelativeResize="0"/>
          <p:nvPr/>
        </p:nvPicPr>
        <p:blipFill rotWithShape="1">
          <a:blip r:embed="rId3">
            <a:alphaModFix/>
          </a:blip>
          <a:srcRect b="0" l="0" r="6655" t="5806"/>
          <a:stretch/>
        </p:blipFill>
        <p:spPr>
          <a:xfrm>
            <a:off x="6230247" y="1538205"/>
            <a:ext cx="2599428" cy="2240043"/>
          </a:xfrm>
          <a:prstGeom prst="roundRect">
            <a:avLst>
              <a:gd fmla="val 8594" name="adj"/>
            </a:avLst>
          </a:prstGeom>
          <a:solidFill>
            <a:srgbClr val="ECECEC"/>
          </a:solidFill>
          <a:ln>
            <a:noFill/>
          </a:ln>
          <a:effectLst>
            <a:reflection blurRad="0" dir="5400000" dist="5000" endA="0" endPos="28000" fadeDir="5400000" kx="0" rotWithShape="0" algn="bl" stA="38000" stPos="0" sy="-100000" ky="0"/>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Exploitation: [</a:t>
            </a:r>
            <a:r>
              <a:rPr b="0" i="1" lang="en-US" sz="2400" u="none" cap="none" strike="noStrike">
                <a:solidFill>
                  <a:srgbClr val="000000"/>
                </a:solidFill>
                <a:latin typeface="Roboto"/>
                <a:ea typeface="Roboto"/>
                <a:cs typeface="Roboto"/>
                <a:sym typeface="Roboto"/>
              </a:rPr>
              <a:t>Weak Password Requirements</a:t>
            </a:r>
            <a:r>
              <a:rPr lang="en-US">
                <a:solidFill>
                  <a:schemeClr val="dk1"/>
                </a:solidFill>
              </a:rPr>
              <a:t>]</a:t>
            </a:r>
            <a:endParaRPr/>
          </a:p>
        </p:txBody>
      </p:sp>
      <p:sp>
        <p:nvSpPr>
          <p:cNvPr id="1136" name="Google Shape;1136;p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37" name="Google Shape;1137;p11"/>
          <p:cNvSpPr/>
          <p:nvPr/>
        </p:nvSpPr>
        <p:spPr>
          <a:xfrm flipH="1">
            <a:off x="457181" y="1446313"/>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1"/>
          <p:cNvSpPr txBox="1"/>
          <p:nvPr/>
        </p:nvSpPr>
        <p:spPr>
          <a:xfrm>
            <a:off x="418631" y="1446362"/>
            <a:ext cx="2631508"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Tools</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THC Hydra</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Crackstation.net</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The password Hash from /secret_folder/</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Processes</a:t>
            </a:r>
            <a:endParaRPr b="1" i="0" sz="1200" u="none" cap="none" strike="noStrike">
              <a:solidFill>
                <a:srgbClr val="000000"/>
              </a:solidFill>
              <a:latin typeface="Roboto"/>
              <a:ea typeface="Roboto"/>
              <a:cs typeface="Roboto"/>
              <a:sym typeface="Roboto"/>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THC Hydra supplied password for access to /secret_folder.</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Supplied the hash found inside the directory to Crackstation.net for conversion. </a:t>
            </a:r>
            <a:endParaRPr b="0" i="0" sz="1200" u="none" cap="none" strike="noStrike">
              <a:solidFill>
                <a:srgbClr val="000000"/>
              </a:solidFill>
              <a:latin typeface="Roboto"/>
              <a:ea typeface="Roboto"/>
              <a:cs typeface="Roboto"/>
              <a:sym typeface="Roboto"/>
            </a:endParaRPr>
          </a:p>
        </p:txBody>
      </p:sp>
      <p:grpSp>
        <p:nvGrpSpPr>
          <p:cNvPr id="1139" name="Google Shape;1139;p11"/>
          <p:cNvGrpSpPr/>
          <p:nvPr/>
        </p:nvGrpSpPr>
        <p:grpSpPr>
          <a:xfrm>
            <a:off x="457181" y="887903"/>
            <a:ext cx="533372" cy="533480"/>
            <a:chOff x="457200" y="1378813"/>
            <a:chExt cx="695400" cy="695450"/>
          </a:xfrm>
        </p:grpSpPr>
        <p:sp>
          <p:nvSpPr>
            <p:cNvPr id="1140" name="Google Shape;1140;p1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41" name="Google Shape;1141;p1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2" name="Google Shape;1142;p11"/>
          <p:cNvGrpSpPr/>
          <p:nvPr/>
        </p:nvGrpSpPr>
        <p:grpSpPr>
          <a:xfrm>
            <a:off x="3228956" y="887903"/>
            <a:ext cx="533372" cy="533480"/>
            <a:chOff x="457200" y="1378813"/>
            <a:chExt cx="695400" cy="695450"/>
          </a:xfrm>
        </p:grpSpPr>
        <p:sp>
          <p:nvSpPr>
            <p:cNvPr id="1143" name="Google Shape;1143;p1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44" name="Google Shape;1144;p1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5" name="Google Shape;1145;p11"/>
          <p:cNvSpPr/>
          <p:nvPr/>
        </p:nvSpPr>
        <p:spPr>
          <a:xfrm flipH="1">
            <a:off x="3228956" y="1446313"/>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1"/>
          <p:cNvSpPr txBox="1"/>
          <p:nvPr/>
        </p:nvSpPr>
        <p:spPr>
          <a:xfrm>
            <a:off x="3228956" y="1446363"/>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Achievements</a:t>
            </a:r>
            <a:endParaRPr b="1" i="0" sz="1200" u="none" cap="none" strike="noStrike">
              <a:solidFill>
                <a:srgbClr val="000000"/>
              </a:solidFill>
              <a:latin typeface="Roboto"/>
              <a:ea typeface="Roboto"/>
              <a:cs typeface="Roboto"/>
              <a:sym typeface="Roboto"/>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THC Hydra supplied password for access to /secret_folder.</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The hash found inside the directory</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Crackstation.net converted hash into a password for another user(Ryan)</a:t>
            </a:r>
            <a:endParaRPr/>
          </a:p>
        </p:txBody>
      </p:sp>
      <p:grpSp>
        <p:nvGrpSpPr>
          <p:cNvPr id="1147" name="Google Shape;1147;p11"/>
          <p:cNvGrpSpPr/>
          <p:nvPr/>
        </p:nvGrpSpPr>
        <p:grpSpPr>
          <a:xfrm>
            <a:off x="6134081" y="888653"/>
            <a:ext cx="533372" cy="533480"/>
            <a:chOff x="457200" y="1378813"/>
            <a:chExt cx="695400" cy="695450"/>
          </a:xfrm>
        </p:grpSpPr>
        <p:sp>
          <p:nvSpPr>
            <p:cNvPr id="1148" name="Google Shape;1148;p11"/>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49" name="Google Shape;1149;p11"/>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0" name="Google Shape;1150;p11"/>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1"/>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152" name="Google Shape;1152;p11"/>
          <p:cNvPicPr preferRelativeResize="0"/>
          <p:nvPr/>
        </p:nvPicPr>
        <p:blipFill rotWithShape="1">
          <a:blip r:embed="rId3">
            <a:alphaModFix/>
          </a:blip>
          <a:srcRect b="0" l="0" r="0" t="0"/>
          <a:stretch/>
        </p:blipFill>
        <p:spPr>
          <a:xfrm>
            <a:off x="6113376" y="1446363"/>
            <a:ext cx="2833451" cy="3003982"/>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Exploitation: [</a:t>
            </a:r>
            <a:r>
              <a:rPr i="1" lang="en-US" sz="2400">
                <a:latin typeface="Roboto"/>
                <a:ea typeface="Roboto"/>
                <a:cs typeface="Roboto"/>
                <a:sym typeface="Roboto"/>
              </a:rPr>
              <a:t>CWE-434: Unrestricted Upload of File Type</a:t>
            </a:r>
            <a:r>
              <a:rPr lang="en-US">
                <a:solidFill>
                  <a:schemeClr val="dk1"/>
                </a:solidFill>
              </a:rPr>
              <a:t>]</a:t>
            </a:r>
            <a:endParaRPr/>
          </a:p>
        </p:txBody>
      </p:sp>
      <p:sp>
        <p:nvSpPr>
          <p:cNvPr id="1158" name="Google Shape;1158;p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59" name="Google Shape;1159;p12"/>
          <p:cNvSpPr/>
          <p:nvPr/>
        </p:nvSpPr>
        <p:spPr>
          <a:xfrm flipH="1">
            <a:off x="457181" y="1436964"/>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2"/>
          <p:cNvSpPr txBox="1"/>
          <p:nvPr/>
        </p:nvSpPr>
        <p:spPr>
          <a:xfrm>
            <a:off x="457181" y="1437013"/>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Tools </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Metasploit tool</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msfvenom</a:t>
            </a:r>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Processes</a:t>
            </a:r>
            <a:endParaRPr b="1" i="0" sz="1200" u="none" cap="none" strike="noStrike">
              <a:solidFill>
                <a:srgbClr val="000000"/>
              </a:solidFill>
              <a:latin typeface="Roboto"/>
              <a:ea typeface="Roboto"/>
              <a:cs typeface="Roboto"/>
              <a:sym typeface="Roboto"/>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Created and uploaded a playload for the msfvenom</a:t>
            </a:r>
            <a:endParaRPr b="0" i="0" sz="1200" u="none" cap="none" strike="noStrike">
              <a:solidFill>
                <a:srgbClr val="000000"/>
              </a:solidFill>
              <a:latin typeface="Roboto"/>
              <a:ea typeface="Roboto"/>
              <a:cs typeface="Roboto"/>
              <a:sym typeface="Roboto"/>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Set up a listener for when .php file was executed</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Executed the reverse shell backdoor on the Capstone Apache Server. </a:t>
            </a:r>
            <a:endParaRPr b="0" i="0" sz="1200" u="none" cap="none" strike="noStrike">
              <a:solidFill>
                <a:srgbClr val="000000"/>
              </a:solidFill>
              <a:latin typeface="Roboto"/>
              <a:ea typeface="Roboto"/>
              <a:cs typeface="Roboto"/>
              <a:sym typeface="Roboto"/>
            </a:endParaRPr>
          </a:p>
        </p:txBody>
      </p:sp>
      <p:grpSp>
        <p:nvGrpSpPr>
          <p:cNvPr id="1161" name="Google Shape;1161;p12"/>
          <p:cNvGrpSpPr/>
          <p:nvPr/>
        </p:nvGrpSpPr>
        <p:grpSpPr>
          <a:xfrm>
            <a:off x="457181" y="887903"/>
            <a:ext cx="533372" cy="533480"/>
            <a:chOff x="457200" y="1378813"/>
            <a:chExt cx="695400" cy="695450"/>
          </a:xfrm>
        </p:grpSpPr>
        <p:sp>
          <p:nvSpPr>
            <p:cNvPr id="1162" name="Google Shape;1162;p1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163" name="Google Shape;1163;p1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4" name="Google Shape;1164;p12"/>
          <p:cNvGrpSpPr/>
          <p:nvPr/>
        </p:nvGrpSpPr>
        <p:grpSpPr>
          <a:xfrm>
            <a:off x="3228956" y="887903"/>
            <a:ext cx="533372" cy="533480"/>
            <a:chOff x="457200" y="1378813"/>
            <a:chExt cx="695400" cy="695450"/>
          </a:xfrm>
        </p:grpSpPr>
        <p:sp>
          <p:nvSpPr>
            <p:cNvPr id="1165" name="Google Shape;1165;p1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66" name="Google Shape;1166;p1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7" name="Google Shape;1167;p12"/>
          <p:cNvSpPr/>
          <p:nvPr/>
        </p:nvSpPr>
        <p:spPr>
          <a:xfrm flipH="1">
            <a:off x="3228956" y="1436964"/>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2"/>
          <p:cNvSpPr txBox="1"/>
          <p:nvPr/>
        </p:nvSpPr>
        <p:spPr>
          <a:xfrm>
            <a:off x="3228956" y="1437014"/>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rPr b="1" i="0" lang="en-US" sz="1200" u="none" cap="none" strike="noStrike">
                <a:solidFill>
                  <a:srgbClr val="000000"/>
                </a:solidFill>
                <a:latin typeface="Roboto"/>
                <a:ea typeface="Roboto"/>
                <a:cs typeface="Roboto"/>
                <a:sym typeface="Roboto"/>
              </a:rPr>
              <a:t>Achievements</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Created a remote backdoor shell to the Capstone Apache Server</a:t>
            </a:r>
            <a:endParaRPr/>
          </a:p>
          <a:p>
            <a:pPr indent="-171450" lvl="0" marL="171450" marR="0" rtl="0" algn="l">
              <a:lnSpc>
                <a:spcPct val="115000"/>
              </a:lnSpc>
              <a:spcBef>
                <a:spcPts val="0"/>
              </a:spcBef>
              <a:spcAft>
                <a:spcPts val="0"/>
              </a:spcAft>
              <a:buClr>
                <a:srgbClr val="000000"/>
              </a:buClr>
              <a:buSzPts val="1200"/>
              <a:buFont typeface="Arial"/>
              <a:buChar char="•"/>
            </a:pPr>
            <a:r>
              <a:rPr b="0" i="0" lang="en-US" sz="1200" u="none" cap="none" strike="noStrike">
                <a:solidFill>
                  <a:srgbClr val="000000"/>
                </a:solidFill>
                <a:latin typeface="Roboto"/>
                <a:ea typeface="Roboto"/>
                <a:cs typeface="Roboto"/>
                <a:sym typeface="Roboto"/>
              </a:rPr>
              <a:t>Gained access to root directory</a:t>
            </a:r>
            <a:endParaRPr/>
          </a:p>
          <a:p>
            <a:pPr indent="0" lvl="0" marL="0" marR="0" rtl="0" algn="l">
              <a:lnSpc>
                <a:spcPct val="115000"/>
              </a:lnSpc>
              <a:spcBef>
                <a:spcPts val="0"/>
              </a:spcBef>
              <a:spcAft>
                <a:spcPts val="0"/>
              </a:spcAft>
              <a:buNone/>
            </a:pPr>
            <a:r>
              <a:t/>
            </a:r>
            <a:endParaRPr b="0" i="0" sz="1200" u="none" cap="none" strike="noStrike">
              <a:solidFill>
                <a:srgbClr val="000000"/>
              </a:solidFill>
              <a:latin typeface="Roboto"/>
              <a:ea typeface="Roboto"/>
              <a:cs typeface="Roboto"/>
              <a:sym typeface="Roboto"/>
            </a:endParaRPr>
          </a:p>
        </p:txBody>
      </p:sp>
      <p:grpSp>
        <p:nvGrpSpPr>
          <p:cNvPr id="1169" name="Google Shape;1169;p12"/>
          <p:cNvGrpSpPr/>
          <p:nvPr/>
        </p:nvGrpSpPr>
        <p:grpSpPr>
          <a:xfrm>
            <a:off x="6134081" y="888653"/>
            <a:ext cx="533372" cy="533480"/>
            <a:chOff x="457200" y="1378813"/>
            <a:chExt cx="695400" cy="695450"/>
          </a:xfrm>
        </p:grpSpPr>
        <p:sp>
          <p:nvSpPr>
            <p:cNvPr id="1170" name="Google Shape;1170;p1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71" name="Google Shape;1171;p1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2" name="Google Shape;1172;p12"/>
          <p:cNvSpPr/>
          <p:nvPr/>
        </p:nvSpPr>
        <p:spPr>
          <a:xfrm flipH="1">
            <a:off x="6134081" y="1437714"/>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2"/>
          <p:cNvSpPr txBox="1"/>
          <p:nvPr/>
        </p:nvSpPr>
        <p:spPr>
          <a:xfrm>
            <a:off x="6134081" y="1437763"/>
            <a:ext cx="2371500" cy="32523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174" name="Google Shape;1174;p12"/>
          <p:cNvPicPr preferRelativeResize="0"/>
          <p:nvPr/>
        </p:nvPicPr>
        <p:blipFill rotWithShape="1">
          <a:blip r:embed="rId3">
            <a:alphaModFix/>
          </a:blip>
          <a:srcRect b="0" l="0" r="0" t="0"/>
          <a:stretch/>
        </p:blipFill>
        <p:spPr>
          <a:xfrm>
            <a:off x="5779520" y="1389567"/>
            <a:ext cx="3137622" cy="728942"/>
          </a:xfrm>
          <a:prstGeom prst="rect">
            <a:avLst/>
          </a:prstGeom>
          <a:noFill/>
          <a:ln>
            <a:noFill/>
          </a:ln>
        </p:spPr>
      </p:pic>
      <p:pic>
        <p:nvPicPr>
          <p:cNvPr id="1175" name="Google Shape;1175;p12"/>
          <p:cNvPicPr preferRelativeResize="0"/>
          <p:nvPr/>
        </p:nvPicPr>
        <p:blipFill rotWithShape="1">
          <a:blip r:embed="rId4">
            <a:alphaModFix/>
          </a:blip>
          <a:srcRect b="0" l="0" r="0" t="7474"/>
          <a:stretch/>
        </p:blipFill>
        <p:spPr>
          <a:xfrm>
            <a:off x="5786664" y="2098370"/>
            <a:ext cx="3085874" cy="353744"/>
          </a:xfrm>
          <a:prstGeom prst="rect">
            <a:avLst/>
          </a:prstGeom>
          <a:noFill/>
          <a:ln>
            <a:noFill/>
          </a:ln>
        </p:spPr>
      </p:pic>
      <p:pic>
        <p:nvPicPr>
          <p:cNvPr id="1176" name="Google Shape;1176;p12"/>
          <p:cNvPicPr preferRelativeResize="0"/>
          <p:nvPr/>
        </p:nvPicPr>
        <p:blipFill rotWithShape="1">
          <a:blip r:embed="rId5">
            <a:alphaModFix/>
          </a:blip>
          <a:srcRect b="0" l="0" r="0" t="0"/>
          <a:stretch/>
        </p:blipFill>
        <p:spPr>
          <a:xfrm>
            <a:off x="5784184" y="2441347"/>
            <a:ext cx="3111526" cy="640608"/>
          </a:xfrm>
          <a:prstGeom prst="rect">
            <a:avLst/>
          </a:prstGeom>
          <a:noFill/>
          <a:ln>
            <a:noFill/>
          </a:ln>
        </p:spPr>
      </p:pic>
      <p:pic>
        <p:nvPicPr>
          <p:cNvPr id="1177" name="Google Shape;1177;p12"/>
          <p:cNvPicPr preferRelativeResize="0"/>
          <p:nvPr/>
        </p:nvPicPr>
        <p:blipFill rotWithShape="1">
          <a:blip r:embed="rId6">
            <a:alphaModFix/>
          </a:blip>
          <a:srcRect b="0" l="0" r="0" t="0"/>
          <a:stretch/>
        </p:blipFill>
        <p:spPr>
          <a:xfrm>
            <a:off x="5779521" y="3060524"/>
            <a:ext cx="1861542" cy="640402"/>
          </a:xfrm>
          <a:prstGeom prst="rect">
            <a:avLst/>
          </a:prstGeom>
          <a:noFill/>
          <a:ln>
            <a:noFill/>
          </a:ln>
        </p:spPr>
      </p:pic>
      <p:pic>
        <p:nvPicPr>
          <p:cNvPr id="1178" name="Google Shape;1178;p12"/>
          <p:cNvPicPr preferRelativeResize="0"/>
          <p:nvPr/>
        </p:nvPicPr>
        <p:blipFill rotWithShape="1">
          <a:blip r:embed="rId7">
            <a:alphaModFix/>
          </a:blip>
          <a:srcRect b="0" l="0" r="0" t="0"/>
          <a:stretch/>
        </p:blipFill>
        <p:spPr>
          <a:xfrm>
            <a:off x="6783913" y="3713601"/>
            <a:ext cx="2047429" cy="6459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pic>
        <p:nvPicPr>
          <p:cNvPr id="1183" name="Google Shape;1183;p13"/>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184" name="Google Shape;1184;p13"/>
          <p:cNvSpPr txBox="1"/>
          <p:nvPr>
            <p:ph type="title"/>
          </p:nvPr>
        </p:nvSpPr>
        <p:spPr>
          <a:xfrm>
            <a:off x="274325" y="1687275"/>
            <a:ext cx="8595300" cy="88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US"/>
              <a:t>Blue Team</a:t>
            </a:r>
            <a:endParaRPr b="1"/>
          </a:p>
          <a:p>
            <a:pPr indent="0" lvl="0" marL="0" rtl="0" algn="ctr">
              <a:lnSpc>
                <a:spcPct val="100000"/>
              </a:lnSpc>
              <a:spcBef>
                <a:spcPts val="0"/>
              </a:spcBef>
              <a:spcAft>
                <a:spcPts val="0"/>
              </a:spcAft>
              <a:buSzPts val="3400"/>
              <a:buNone/>
            </a:pPr>
            <a:r>
              <a:rPr lang="en-US" sz="3400">
                <a:latin typeface="Roboto Light"/>
                <a:ea typeface="Roboto Light"/>
                <a:cs typeface="Roboto Light"/>
                <a:sym typeface="Roboto Light"/>
              </a:rPr>
              <a:t>Log Analysis and </a:t>
            </a:r>
            <a:br>
              <a:rPr lang="en-US" sz="3400">
                <a:latin typeface="Roboto Light"/>
                <a:ea typeface="Roboto Light"/>
                <a:cs typeface="Roboto Light"/>
                <a:sym typeface="Roboto Light"/>
              </a:rPr>
            </a:br>
            <a:r>
              <a:rPr lang="en-US"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185" name="Google Shape;1185;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Analysis: Identifying the Port Scan</a:t>
            </a:r>
            <a:endParaRPr/>
          </a:p>
        </p:txBody>
      </p:sp>
      <p:pic>
        <p:nvPicPr>
          <p:cNvPr id="1191" name="Google Shape;1191;p14"/>
          <p:cNvPicPr preferRelativeResize="0"/>
          <p:nvPr/>
        </p:nvPicPr>
        <p:blipFill rotWithShape="1">
          <a:blip r:embed="rId3">
            <a:alphaModFix/>
          </a:blip>
          <a:srcRect b="0" l="0" r="0" t="0"/>
          <a:stretch/>
        </p:blipFill>
        <p:spPr>
          <a:xfrm>
            <a:off x="723305" y="743880"/>
            <a:ext cx="7946045" cy="256471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192" name="Google Shape;1192;p14"/>
          <p:cNvSpPr txBox="1"/>
          <p:nvPr/>
        </p:nvSpPr>
        <p:spPr>
          <a:xfrm>
            <a:off x="723305" y="3354885"/>
            <a:ext cx="5797876" cy="183127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What time did the port scan occur? </a:t>
            </a:r>
            <a:endParaRPr/>
          </a:p>
          <a:p>
            <a:pPr indent="-171450" lvl="0" marL="171450" marR="0" rtl="0" algn="l">
              <a:lnSpc>
                <a:spcPct val="100000"/>
              </a:lnSpc>
              <a:spcBef>
                <a:spcPts val="0"/>
              </a:spcBef>
              <a:spcAft>
                <a:spcPts val="0"/>
              </a:spcAft>
              <a:buClr>
                <a:srgbClr val="000000"/>
              </a:buClr>
              <a:buSzPts val="1100"/>
              <a:buFont typeface="Arial"/>
              <a:buChar char="•"/>
            </a:pPr>
            <a:r>
              <a:rPr b="1" i="0" lang="en-US" sz="1100" u="sng" cap="none" strike="noStrike">
                <a:solidFill>
                  <a:srgbClr val="000000"/>
                </a:solidFill>
                <a:latin typeface="Roboto"/>
                <a:ea typeface="Roboto"/>
                <a:cs typeface="Roboto"/>
                <a:sym typeface="Roboto"/>
                <a:hlinkClick r:id="rId4">
                  <a:extLst>
                    <a:ext uri="{A12FA001-AC4F-418D-AE19-62706E023703}">
                      <ahyp:hlinkClr val="tx"/>
                    </a:ext>
                  </a:extLst>
                </a:hlinkClick>
              </a:rPr>
              <a:t>2021-02-20 @18:30:06.700</a:t>
            </a:r>
            <a:endParaRPr/>
          </a:p>
          <a:p>
            <a:pPr indent="0" lvl="0" marL="0" marR="0" rtl="0" algn="l">
              <a:lnSpc>
                <a:spcPct val="100000"/>
              </a:lnSpc>
              <a:spcBef>
                <a:spcPts val="0"/>
              </a:spcBef>
              <a:spcAft>
                <a:spcPts val="0"/>
              </a:spcAft>
              <a:buClr>
                <a:srgbClr val="000000"/>
              </a:buClr>
              <a:buSzPts val="1100"/>
              <a:buFont typeface="Arial"/>
              <a:buNone/>
            </a:pPr>
            <a:r>
              <a:t/>
            </a:r>
            <a:endParaRPr b="1" i="0" sz="1100" u="sng" cap="none" strike="noStrike">
              <a:solidFill>
                <a:srgbClr val="000000"/>
              </a:solidFill>
              <a:latin typeface="Roboto"/>
              <a:ea typeface="Roboto"/>
              <a:cs typeface="Roboto"/>
              <a:sym typeface="Roboto"/>
              <a:hlinkClick r:id="rId5">
                <a:extLst>
                  <a:ext uri="{A12FA001-AC4F-418D-AE19-62706E023703}">
                    <ahyp:hlinkClr val="tx"/>
                  </a:ext>
                </a:extLst>
              </a:hlinkClick>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How many packets were sent, and from which IP?</a:t>
            </a:r>
            <a:endParaRPr/>
          </a:p>
          <a:p>
            <a:pPr indent="-171450" lvl="0" marL="1714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Roboto"/>
                <a:ea typeface="Roboto"/>
                <a:cs typeface="Roboto"/>
                <a:sym typeface="Roboto"/>
              </a:rPr>
              <a:t>72 packets were sent from 192.168.1.1</a:t>
            </a:r>
            <a:endParaRPr/>
          </a:p>
          <a:p>
            <a:pPr indent="-171450" lvl="0" marL="1714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Roboto"/>
                <a:ea typeface="Roboto"/>
                <a:cs typeface="Roboto"/>
                <a:sym typeface="Roboto"/>
              </a:rPr>
              <a:t>20,795 were from 192.168.1.90</a:t>
            </a:r>
            <a:endParaRPr/>
          </a:p>
          <a:p>
            <a:pPr indent="0" lvl="0" marL="0" marR="0" rtl="0" algn="l">
              <a:lnSpc>
                <a:spcPct val="100000"/>
              </a:lnSpc>
              <a:spcBef>
                <a:spcPts val="0"/>
              </a:spcBef>
              <a:spcAft>
                <a:spcPts val="0"/>
              </a:spcAft>
              <a:buNone/>
            </a:pPr>
            <a:r>
              <a:t/>
            </a:r>
            <a:endParaRPr b="0" i="0" sz="11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Roboto"/>
                <a:ea typeface="Roboto"/>
                <a:cs typeface="Roboto"/>
                <a:sym typeface="Roboto"/>
              </a:rPr>
              <a:t>What indicates that this was a port scan?</a:t>
            </a:r>
            <a:endParaRPr/>
          </a:p>
          <a:p>
            <a:pPr indent="-171450" lvl="0" marL="171450" marR="0" rtl="0" algn="l">
              <a:lnSpc>
                <a:spcPct val="100000"/>
              </a:lnSpc>
              <a:spcBef>
                <a:spcPts val="0"/>
              </a:spcBef>
              <a:spcAft>
                <a:spcPts val="0"/>
              </a:spcAft>
              <a:buClr>
                <a:srgbClr val="000000"/>
              </a:buClr>
              <a:buSzPts val="1100"/>
              <a:buFont typeface="Arial"/>
              <a:buChar char="•"/>
            </a:pPr>
            <a:r>
              <a:rPr b="0" i="0" lang="en-US" sz="1100" u="none" cap="none" strike="noStrike">
                <a:solidFill>
                  <a:srgbClr val="000000"/>
                </a:solidFill>
                <a:latin typeface="Roboto"/>
                <a:ea typeface="Roboto"/>
                <a:cs typeface="Roboto"/>
                <a:sym typeface="Roboto"/>
              </a:rPr>
              <a:t>The number of requests submitted in a short amount of time. </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5"/>
          <p:cNvSpPr/>
          <p:nvPr/>
        </p:nvSpPr>
        <p:spPr>
          <a:xfrm>
            <a:off x="292893" y="2642627"/>
            <a:ext cx="4329113" cy="1872222"/>
          </a:xfrm>
          <a:prstGeom prst="rect">
            <a:avLst/>
          </a:prstGeom>
          <a:gradFill>
            <a:gsLst>
              <a:gs pos="0">
                <a:srgbClr val="FFD17D"/>
              </a:gs>
              <a:gs pos="35000">
                <a:srgbClr val="FFDCA3"/>
              </a:gs>
              <a:gs pos="100000">
                <a:srgbClr val="FFF1D8"/>
              </a:gs>
            </a:gsLst>
            <a:lin ang="16200000" scaled="0"/>
          </a:gradFill>
          <a:ln cap="flat" cmpd="sng" w="9525">
            <a:solidFill>
              <a:srgbClr val="FDA73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98" name="Google Shape;1198;p15"/>
          <p:cNvSpPr/>
          <p:nvPr/>
        </p:nvSpPr>
        <p:spPr>
          <a:xfrm>
            <a:off x="292893" y="821511"/>
            <a:ext cx="4229101" cy="1750239"/>
          </a:xfrm>
          <a:prstGeom prst="rect">
            <a:avLst/>
          </a:prstGeom>
          <a:gradFill>
            <a:gsLst>
              <a:gs pos="0">
                <a:srgbClr val="FFFF7D"/>
              </a:gs>
              <a:gs pos="35000">
                <a:srgbClr val="FFFFA3"/>
              </a:gs>
              <a:gs pos="100000">
                <a:srgbClr val="FFFFD8"/>
              </a:gs>
            </a:gsLst>
            <a:lin ang="16200000" scaled="0"/>
          </a:gradFill>
          <a:ln cap="flat" cmpd="sng" w="9525">
            <a:solidFill>
              <a:srgbClr val="EBFD3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199" name="Google Shape;1199;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Analysis: Finding the Request for the Hidden Directory</a:t>
            </a:r>
            <a:endParaRPr>
              <a:solidFill>
                <a:schemeClr val="dk1"/>
              </a:solidFill>
            </a:endParaRPr>
          </a:p>
        </p:txBody>
      </p:sp>
      <p:pic>
        <p:nvPicPr>
          <p:cNvPr id="1200" name="Google Shape;1200;p15"/>
          <p:cNvPicPr preferRelativeResize="0"/>
          <p:nvPr/>
        </p:nvPicPr>
        <p:blipFill rotWithShape="1">
          <a:blip r:embed="rId3">
            <a:alphaModFix/>
          </a:blip>
          <a:srcRect b="36429" l="0" r="0" t="0"/>
          <a:stretch/>
        </p:blipFill>
        <p:spPr>
          <a:xfrm>
            <a:off x="1864520" y="832642"/>
            <a:ext cx="6986588" cy="156696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201" name="Google Shape;1201;p15"/>
          <p:cNvPicPr preferRelativeResize="0"/>
          <p:nvPr/>
        </p:nvPicPr>
        <p:blipFill rotWithShape="1">
          <a:blip r:embed="rId4">
            <a:alphaModFix/>
          </a:blip>
          <a:srcRect b="0" l="0" r="0" t="0"/>
          <a:stretch/>
        </p:blipFill>
        <p:spPr>
          <a:xfrm>
            <a:off x="4736305" y="2630244"/>
            <a:ext cx="4114802" cy="1884605"/>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202" name="Google Shape;1202;p15"/>
          <p:cNvSpPr txBox="1"/>
          <p:nvPr/>
        </p:nvSpPr>
        <p:spPr>
          <a:xfrm>
            <a:off x="364331" y="853026"/>
            <a:ext cx="1435894" cy="15465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none" cap="none" strike="noStrike">
                <a:solidFill>
                  <a:srgbClr val="000000"/>
                </a:solidFill>
                <a:latin typeface="Roboto"/>
                <a:ea typeface="Roboto"/>
                <a:cs typeface="Roboto"/>
                <a:sym typeface="Roboto"/>
              </a:rPr>
              <a:t>The image above identifies the number of </a:t>
            </a:r>
            <a:r>
              <a:rPr b="1" i="0" lang="en-US" sz="1050" u="none" cap="none" strike="noStrike">
                <a:solidFill>
                  <a:srgbClr val="000000"/>
                </a:solidFill>
                <a:latin typeface="Roboto"/>
                <a:ea typeface="Roboto"/>
                <a:cs typeface="Roboto"/>
                <a:sym typeface="Roboto"/>
              </a:rPr>
              <a:t>requests made to the hidden directory /secret_folder. </a:t>
            </a:r>
            <a:r>
              <a:rPr b="0" i="0" lang="en-US" sz="1050" u="none" cap="none" strike="noStrike">
                <a:solidFill>
                  <a:srgbClr val="000000"/>
                </a:solidFill>
                <a:latin typeface="Roboto"/>
                <a:ea typeface="Roboto"/>
                <a:cs typeface="Roboto"/>
                <a:sym typeface="Roboto"/>
              </a:rPr>
              <a:t>Below you find the visual representation when accessed through a browser. </a:t>
            </a:r>
            <a:endParaRPr/>
          </a:p>
        </p:txBody>
      </p:sp>
      <p:sp>
        <p:nvSpPr>
          <p:cNvPr id="1203" name="Google Shape;1203;p15"/>
          <p:cNvSpPr txBox="1"/>
          <p:nvPr/>
        </p:nvSpPr>
        <p:spPr>
          <a:xfrm>
            <a:off x="292893" y="2670668"/>
            <a:ext cx="4443412" cy="2045945"/>
          </a:xfrm>
          <a:prstGeom prst="rect">
            <a:avLst/>
          </a:prstGeom>
          <a:noFill/>
          <a:ln>
            <a:noFill/>
          </a:ln>
        </p:spPr>
        <p:txBody>
          <a:bodyPr anchorCtr="0" anchor="t" bIns="45700" lIns="91425" spcFirstLastPara="1" rIns="91425" wrap="square" tIns="45700">
            <a:spAutoFit/>
          </a:bodyPr>
          <a:lstStyle/>
          <a:p>
            <a:pPr indent="-171450" lvl="0" marL="171450" marR="0" rtl="0" algn="l">
              <a:lnSpc>
                <a:spcPct val="107000"/>
              </a:lnSpc>
              <a:spcBef>
                <a:spcPts val="0"/>
              </a:spcBef>
              <a:spcAft>
                <a:spcPts val="0"/>
              </a:spcAft>
              <a:buClr>
                <a:srgbClr val="000000"/>
              </a:buClr>
              <a:buSzPts val="1000"/>
              <a:buFont typeface="Arial"/>
              <a:buChar char="•"/>
            </a:pPr>
            <a:r>
              <a:rPr b="1" i="0" lang="en-US" sz="1050" u="none" cap="none" strike="noStrike">
                <a:solidFill>
                  <a:srgbClr val="000000"/>
                </a:solidFill>
                <a:latin typeface="Roboto"/>
                <a:ea typeface="Roboto"/>
                <a:cs typeface="Roboto"/>
                <a:sym typeface="Roboto"/>
              </a:rPr>
              <a:t>15,337</a:t>
            </a:r>
            <a:r>
              <a:rPr b="0" i="0" lang="en-US" sz="1050" u="none" cap="none" strike="noStrike">
                <a:solidFill>
                  <a:srgbClr val="000000"/>
                </a:solidFill>
                <a:latin typeface="Roboto"/>
                <a:ea typeface="Roboto"/>
                <a:cs typeface="Roboto"/>
                <a:sym typeface="Roboto"/>
              </a:rPr>
              <a:t> requests were made of the directory </a:t>
            </a:r>
            <a:r>
              <a:rPr b="0" i="1" lang="en-US" sz="1050" u="none" cap="none" strike="noStrike">
                <a:solidFill>
                  <a:srgbClr val="000000"/>
                </a:solidFill>
                <a:latin typeface="Roboto"/>
                <a:ea typeface="Roboto"/>
                <a:cs typeface="Roboto"/>
                <a:sym typeface="Roboto"/>
              </a:rPr>
              <a:t>/secret_folder</a:t>
            </a:r>
            <a:r>
              <a:rPr b="0" i="0" lang="en-US" sz="1050" u="none" cap="none" strike="noStrike">
                <a:solidFill>
                  <a:srgbClr val="000000"/>
                </a:solidFill>
                <a:latin typeface="Roboto"/>
                <a:ea typeface="Roboto"/>
                <a:cs typeface="Roboto"/>
                <a:sym typeface="Roboto"/>
              </a:rPr>
              <a:t>.</a:t>
            </a:r>
            <a:endParaRPr b="0" i="0" sz="1050" u="none" cap="none" strike="noStrike">
              <a:solidFill>
                <a:srgbClr val="000000"/>
              </a:solidFill>
              <a:latin typeface="Roboto"/>
              <a:ea typeface="Roboto"/>
              <a:cs typeface="Roboto"/>
              <a:sym typeface="Roboto"/>
            </a:endParaRPr>
          </a:p>
          <a:p>
            <a:pPr indent="-171450" lvl="0" marL="171450" marR="0" rtl="0" algn="l">
              <a:lnSpc>
                <a:spcPct val="107000"/>
              </a:lnSpc>
              <a:spcBef>
                <a:spcPts val="800"/>
              </a:spcBef>
              <a:spcAft>
                <a:spcPts val="0"/>
              </a:spcAft>
              <a:buClr>
                <a:srgbClr val="000000"/>
              </a:buClr>
              <a:buSzPts val="1000"/>
              <a:buFont typeface="Arial"/>
              <a:buChar char="•"/>
            </a:pPr>
            <a:r>
              <a:rPr b="0" i="0" lang="en-US" sz="1050" u="none" cap="none" strike="noStrike">
                <a:solidFill>
                  <a:srgbClr val="000000"/>
                </a:solidFill>
                <a:latin typeface="Roboto"/>
                <a:ea typeface="Roboto"/>
                <a:cs typeface="Roboto"/>
                <a:sym typeface="Roboto"/>
              </a:rPr>
              <a:t>These requests began on </a:t>
            </a:r>
            <a:r>
              <a:rPr b="1" i="1" lang="en-US" sz="1050" u="none" cap="none" strike="noStrike">
                <a:solidFill>
                  <a:srgbClr val="000000"/>
                </a:solidFill>
                <a:latin typeface="Roboto"/>
                <a:ea typeface="Roboto"/>
                <a:cs typeface="Roboto"/>
                <a:sym typeface="Roboto"/>
              </a:rPr>
              <a:t>2021-02-20@18:46:07:411</a:t>
            </a:r>
            <a:endParaRPr/>
          </a:p>
          <a:p>
            <a:pPr indent="-171450" lvl="0" marL="171450" marR="0" rtl="0" algn="l">
              <a:lnSpc>
                <a:spcPct val="107000"/>
              </a:lnSpc>
              <a:spcBef>
                <a:spcPts val="800"/>
              </a:spcBef>
              <a:spcAft>
                <a:spcPts val="0"/>
              </a:spcAft>
              <a:buClr>
                <a:srgbClr val="000000"/>
              </a:buClr>
              <a:buSzPts val="1000"/>
              <a:buFont typeface="Arial"/>
              <a:buChar char="•"/>
            </a:pPr>
            <a:r>
              <a:rPr b="1" i="0" lang="en-US" sz="1050" u="none" cap="none" strike="noStrike">
                <a:solidFill>
                  <a:srgbClr val="000000"/>
                </a:solidFill>
                <a:latin typeface="Roboto"/>
                <a:ea typeface="Roboto"/>
                <a:cs typeface="Roboto"/>
                <a:sym typeface="Roboto"/>
              </a:rPr>
              <a:t>The requests </a:t>
            </a:r>
            <a:r>
              <a:rPr b="0" i="0" lang="en-US" sz="1050" u="none" cap="none" strike="noStrike">
                <a:solidFill>
                  <a:srgbClr val="000000"/>
                </a:solidFill>
                <a:latin typeface="Roboto"/>
                <a:ea typeface="Roboto"/>
                <a:cs typeface="Roboto"/>
                <a:sym typeface="Roboto"/>
              </a:rPr>
              <a:t>were made </a:t>
            </a:r>
            <a:r>
              <a:rPr b="1" i="0" lang="en-US" sz="1050" u="none" cap="none" strike="noStrike">
                <a:solidFill>
                  <a:srgbClr val="000000"/>
                </a:solidFill>
                <a:latin typeface="Roboto"/>
                <a:ea typeface="Roboto"/>
                <a:cs typeface="Roboto"/>
                <a:sym typeface="Roboto"/>
              </a:rPr>
              <a:t>from</a:t>
            </a:r>
            <a:r>
              <a:rPr b="0" i="0" lang="en-US" sz="1050" u="none" cap="none" strike="noStrike">
                <a:solidFill>
                  <a:srgbClr val="000000"/>
                </a:solidFill>
                <a:latin typeface="Roboto"/>
                <a:ea typeface="Roboto"/>
                <a:cs typeface="Roboto"/>
                <a:sym typeface="Roboto"/>
              </a:rPr>
              <a:t> </a:t>
            </a:r>
            <a:r>
              <a:rPr b="1" i="0" lang="en-US" sz="1050" u="none" cap="none" strike="noStrike">
                <a:solidFill>
                  <a:srgbClr val="000000"/>
                </a:solidFill>
                <a:latin typeface="Roboto"/>
                <a:ea typeface="Roboto"/>
                <a:cs typeface="Roboto"/>
                <a:sym typeface="Roboto"/>
              </a:rPr>
              <a:t>the IP 192.168.1.1 and 192.168.1.90</a:t>
            </a:r>
            <a:endParaRPr/>
          </a:p>
          <a:p>
            <a:pPr indent="-171450" lvl="0" marL="171450" marR="0" rtl="0" algn="l">
              <a:lnSpc>
                <a:spcPct val="107000"/>
              </a:lnSpc>
              <a:spcBef>
                <a:spcPts val="800"/>
              </a:spcBef>
              <a:spcAft>
                <a:spcPts val="0"/>
              </a:spcAft>
              <a:buClr>
                <a:srgbClr val="000000"/>
              </a:buClr>
              <a:buSzPts val="1000"/>
              <a:buFont typeface="Arial"/>
              <a:buChar char="•"/>
            </a:pPr>
            <a:r>
              <a:rPr b="0" i="0" lang="en-US" sz="1050" u="none" cap="none" strike="noStrike">
                <a:solidFill>
                  <a:srgbClr val="000000"/>
                </a:solidFill>
                <a:latin typeface="Roboto"/>
                <a:ea typeface="Roboto"/>
                <a:cs typeface="Roboto"/>
                <a:sym typeface="Roboto"/>
              </a:rPr>
              <a:t>The files requested was </a:t>
            </a:r>
            <a:r>
              <a:rPr b="1" i="1" lang="en-US" sz="1050" u="none" cap="none" strike="noStrike">
                <a:solidFill>
                  <a:srgbClr val="000000"/>
                </a:solidFill>
                <a:latin typeface="Roboto"/>
                <a:ea typeface="Roboto"/>
                <a:cs typeface="Roboto"/>
                <a:sym typeface="Roboto"/>
              </a:rPr>
              <a:t>connect_to_corp_server </a:t>
            </a:r>
            <a:r>
              <a:rPr b="0" i="1" lang="en-US" sz="1050" u="none" cap="none" strike="noStrike">
                <a:solidFill>
                  <a:srgbClr val="000000"/>
                </a:solidFill>
                <a:latin typeface="Roboto"/>
                <a:ea typeface="Roboto"/>
                <a:cs typeface="Roboto"/>
                <a:sym typeface="Roboto"/>
              </a:rPr>
              <a:t>file </a:t>
            </a:r>
            <a:endParaRPr b="0" i="1" sz="1050" u="none" cap="none" strike="noStrike">
              <a:solidFill>
                <a:srgbClr val="000000"/>
              </a:solidFill>
              <a:latin typeface="Roboto"/>
              <a:ea typeface="Roboto"/>
              <a:cs typeface="Roboto"/>
              <a:sym typeface="Roboto"/>
            </a:endParaRPr>
          </a:p>
          <a:p>
            <a:pPr indent="-171450" lvl="0" marL="171450" marR="0" rtl="0" algn="l">
              <a:lnSpc>
                <a:spcPct val="107000"/>
              </a:lnSpc>
              <a:spcBef>
                <a:spcPts val="800"/>
              </a:spcBef>
              <a:spcAft>
                <a:spcPts val="0"/>
              </a:spcAft>
              <a:buClr>
                <a:srgbClr val="000000"/>
              </a:buClr>
              <a:buSzPts val="1000"/>
              <a:buFont typeface="Arial"/>
              <a:buChar char="•"/>
            </a:pPr>
            <a:r>
              <a:rPr b="0" i="1" lang="en-US" sz="1050" u="none" cap="none" strike="noStrike">
                <a:solidFill>
                  <a:srgbClr val="000000"/>
                </a:solidFill>
                <a:latin typeface="Roboto"/>
                <a:ea typeface="Roboto"/>
                <a:cs typeface="Roboto"/>
                <a:sym typeface="Roboto"/>
              </a:rPr>
              <a:t>This file</a:t>
            </a:r>
            <a:r>
              <a:rPr b="0" i="0" lang="en-US" sz="1050" u="none" cap="none" strike="noStrike">
                <a:solidFill>
                  <a:srgbClr val="000000"/>
                </a:solidFill>
                <a:latin typeface="Roboto"/>
                <a:ea typeface="Roboto"/>
                <a:cs typeface="Roboto"/>
                <a:sym typeface="Roboto"/>
              </a:rPr>
              <a:t> </a:t>
            </a:r>
            <a:r>
              <a:rPr b="1" i="0" lang="en-US" sz="1050" u="none" cap="none" strike="noStrike">
                <a:solidFill>
                  <a:srgbClr val="000000"/>
                </a:solidFill>
                <a:latin typeface="Roboto"/>
                <a:ea typeface="Roboto"/>
                <a:cs typeface="Roboto"/>
                <a:sym typeface="Roboto"/>
              </a:rPr>
              <a:t>contained a hash</a:t>
            </a:r>
            <a:r>
              <a:rPr b="0" i="0" lang="en-US" sz="1050" u="none" cap="none" strike="noStrike">
                <a:solidFill>
                  <a:srgbClr val="000000"/>
                </a:solidFill>
                <a:latin typeface="Roboto"/>
                <a:ea typeface="Roboto"/>
                <a:cs typeface="Roboto"/>
                <a:sym typeface="Roboto"/>
              </a:rPr>
              <a:t> that could be used </a:t>
            </a:r>
            <a:r>
              <a:rPr b="1" i="0" lang="en-US" sz="1050" u="none" cap="none" strike="noStrike">
                <a:solidFill>
                  <a:srgbClr val="000000"/>
                </a:solidFill>
                <a:latin typeface="Roboto"/>
                <a:ea typeface="Roboto"/>
                <a:cs typeface="Roboto"/>
                <a:sym typeface="Roboto"/>
              </a:rPr>
              <a:t>to</a:t>
            </a:r>
            <a:r>
              <a:rPr b="0" i="0" lang="en-US" sz="1050" u="none" cap="none" strike="noStrike">
                <a:solidFill>
                  <a:srgbClr val="000000"/>
                </a:solidFill>
                <a:latin typeface="Roboto"/>
                <a:ea typeface="Roboto"/>
                <a:cs typeface="Roboto"/>
                <a:sym typeface="Roboto"/>
              </a:rPr>
              <a:t> access the companies webdav server using </a:t>
            </a:r>
            <a:r>
              <a:rPr b="1" i="0" lang="en-US" sz="1050" u="none" cap="none" strike="noStrike">
                <a:solidFill>
                  <a:srgbClr val="000000"/>
                </a:solidFill>
                <a:latin typeface="Roboto"/>
                <a:ea typeface="Roboto"/>
                <a:cs typeface="Roboto"/>
                <a:sym typeface="Roboto"/>
              </a:rPr>
              <a:t>another employee’s credentials </a:t>
            </a:r>
            <a:r>
              <a:rPr b="0" i="0" lang="en-US" sz="1050" u="none" cap="none" strike="noStrike">
                <a:solidFill>
                  <a:srgbClr val="000000"/>
                </a:solidFill>
                <a:latin typeface="Roboto"/>
                <a:ea typeface="Roboto"/>
                <a:cs typeface="Roboto"/>
                <a:sym typeface="Roboto"/>
              </a:rPr>
              <a:t>(Ryan). The file also contained instructions on how to access the webdav server. </a:t>
            </a:r>
            <a:br>
              <a:rPr b="0" i="0" lang="en-US" sz="1050" u="none" cap="none" strike="noStrike">
                <a:solidFill>
                  <a:srgbClr val="000000"/>
                </a:solidFill>
                <a:latin typeface="Arial"/>
                <a:ea typeface="Arial"/>
                <a:cs typeface="Arial"/>
                <a:sym typeface="Arial"/>
              </a:rPr>
            </a:b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6"/>
          <p:cNvSpPr/>
          <p:nvPr/>
        </p:nvSpPr>
        <p:spPr>
          <a:xfrm>
            <a:off x="495844" y="2268476"/>
            <a:ext cx="2093119" cy="1023939"/>
          </a:xfrm>
          <a:prstGeom prst="rect">
            <a:avLst/>
          </a:prstGeom>
          <a:gradFill>
            <a:gsLst>
              <a:gs pos="0">
                <a:srgbClr val="FFD17D"/>
              </a:gs>
              <a:gs pos="35000">
                <a:srgbClr val="FFDCA3"/>
              </a:gs>
              <a:gs pos="100000">
                <a:srgbClr val="FFF1D8"/>
              </a:gs>
            </a:gsLst>
            <a:lin ang="16200000" scaled="0"/>
          </a:gradFill>
          <a:ln cap="flat" cmpd="sng" w="9525">
            <a:solidFill>
              <a:srgbClr val="FDA73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09" name="Google Shape;1209;p16"/>
          <p:cNvSpPr/>
          <p:nvPr/>
        </p:nvSpPr>
        <p:spPr>
          <a:xfrm>
            <a:off x="506929" y="3470464"/>
            <a:ext cx="2093119" cy="1135828"/>
          </a:xfrm>
          <a:prstGeom prst="rect">
            <a:avLst/>
          </a:prstGeom>
          <a:solidFill>
            <a:srgbClr val="FF0000"/>
          </a:solidFill>
          <a:ln cap="flat" cmpd="sng" w="9525">
            <a:solidFill>
              <a:srgbClr val="0096A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10" name="Google Shape;1210;p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Analysis: Uncovering the Brute Force Attack</a:t>
            </a:r>
            <a:endParaRPr>
              <a:solidFill>
                <a:schemeClr val="dk1"/>
              </a:solidFill>
            </a:endParaRPr>
          </a:p>
        </p:txBody>
      </p:sp>
      <p:sp>
        <p:nvSpPr>
          <p:cNvPr id="1211" name="Google Shape;1211;p16"/>
          <p:cNvSpPr txBox="1"/>
          <p:nvPr/>
        </p:nvSpPr>
        <p:spPr>
          <a:xfrm>
            <a:off x="1463823" y="3470463"/>
            <a:ext cx="1178718"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Roboto"/>
                <a:ea typeface="Roboto"/>
                <a:cs typeface="Roboto"/>
                <a:sym typeface="Roboto"/>
              </a:rPr>
              <a:t>Requests had been made before the attacker discovered the password.</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2" name="Google Shape;1212;p16"/>
          <p:cNvSpPr txBox="1"/>
          <p:nvPr/>
        </p:nvSpPr>
        <p:spPr>
          <a:xfrm>
            <a:off x="1367383" y="2521004"/>
            <a:ext cx="1200150" cy="81560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000000"/>
                </a:solidFill>
                <a:latin typeface="Roboto"/>
                <a:ea typeface="Roboto"/>
                <a:cs typeface="Roboto"/>
                <a:sym typeface="Roboto"/>
              </a:rPr>
              <a:t>Requests were made in the attack</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213" name="Google Shape;1213;p16"/>
          <p:cNvPicPr preferRelativeResize="0"/>
          <p:nvPr/>
        </p:nvPicPr>
        <p:blipFill rotWithShape="1">
          <a:blip r:embed="rId3">
            <a:alphaModFix/>
          </a:blip>
          <a:srcRect b="0" l="0" r="0" t="0"/>
          <a:stretch/>
        </p:blipFill>
        <p:spPr>
          <a:xfrm>
            <a:off x="2761428" y="2119315"/>
            <a:ext cx="5943600" cy="1303020"/>
          </a:xfrm>
          <a:prstGeom prst="rect">
            <a:avLst/>
          </a:prstGeom>
          <a:gradFill>
            <a:gsLst>
              <a:gs pos="0">
                <a:srgbClr val="7291A1"/>
              </a:gs>
              <a:gs pos="100000">
                <a:srgbClr val="BAD6E4"/>
              </a:gs>
            </a:gsLst>
            <a:lin ang="16200000" scaled="0"/>
          </a:gradFill>
          <a:ln>
            <a:noFill/>
          </a:ln>
          <a:effectLst>
            <a:outerShdw blurRad="40000" rotWithShape="0" dir="5400000" dist="23000">
              <a:srgbClr val="000000">
                <a:alpha val="34901"/>
              </a:srgbClr>
            </a:outerShdw>
          </a:effectLst>
        </p:spPr>
      </p:pic>
      <p:pic>
        <p:nvPicPr>
          <p:cNvPr id="1214" name="Google Shape;1214;p16"/>
          <p:cNvPicPr preferRelativeResize="0"/>
          <p:nvPr/>
        </p:nvPicPr>
        <p:blipFill rotWithShape="1">
          <a:blip r:embed="rId4">
            <a:alphaModFix/>
          </a:blip>
          <a:srcRect b="0" l="0" r="0" t="0"/>
          <a:stretch/>
        </p:blipFill>
        <p:spPr>
          <a:xfrm>
            <a:off x="2725061" y="768454"/>
            <a:ext cx="5977411" cy="1250472"/>
          </a:xfrm>
          <a:prstGeom prst="rect">
            <a:avLst/>
          </a:prstGeom>
          <a:gradFill>
            <a:gsLst>
              <a:gs pos="0">
                <a:srgbClr val="7291A1"/>
              </a:gs>
              <a:gs pos="100000">
                <a:srgbClr val="BAD6E4"/>
              </a:gs>
            </a:gsLst>
            <a:lin ang="16200000" scaled="0"/>
          </a:gradFill>
          <a:ln>
            <a:noFill/>
          </a:ln>
          <a:effectLst>
            <a:outerShdw blurRad="40000" rotWithShape="0" dir="5400000" dist="23000">
              <a:srgbClr val="000000">
                <a:alpha val="34901"/>
              </a:srgbClr>
            </a:outerShdw>
          </a:effectLst>
        </p:spPr>
      </p:pic>
      <p:pic>
        <p:nvPicPr>
          <p:cNvPr id="1215" name="Google Shape;1215;p16"/>
          <p:cNvPicPr preferRelativeResize="0"/>
          <p:nvPr/>
        </p:nvPicPr>
        <p:blipFill rotWithShape="1">
          <a:blip r:embed="rId5">
            <a:alphaModFix/>
          </a:blip>
          <a:srcRect b="27199" l="0" r="0" t="0"/>
          <a:stretch/>
        </p:blipFill>
        <p:spPr>
          <a:xfrm>
            <a:off x="2758872" y="3470463"/>
            <a:ext cx="5943600" cy="1331394"/>
          </a:xfrm>
          <a:prstGeom prst="rect">
            <a:avLst/>
          </a:prstGeom>
          <a:gradFill>
            <a:gsLst>
              <a:gs pos="0">
                <a:srgbClr val="7291A1"/>
              </a:gs>
              <a:gs pos="100000">
                <a:srgbClr val="BAD6E4"/>
              </a:gs>
            </a:gsLst>
            <a:lin ang="16200000" scaled="0"/>
          </a:gradFill>
          <a:ln>
            <a:noFill/>
          </a:ln>
          <a:effectLst>
            <a:outerShdw blurRad="40000" rotWithShape="0" dir="5400000" dist="23000">
              <a:srgbClr val="000000">
                <a:alpha val="34901"/>
              </a:srgbClr>
            </a:outerShdw>
          </a:effectLst>
        </p:spPr>
      </p:pic>
      <p:sp>
        <p:nvSpPr>
          <p:cNvPr id="1216" name="Google Shape;1216;p16"/>
          <p:cNvSpPr txBox="1"/>
          <p:nvPr/>
        </p:nvSpPr>
        <p:spPr>
          <a:xfrm>
            <a:off x="424408" y="3726756"/>
            <a:ext cx="117871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Roboto"/>
                <a:ea typeface="Roboto"/>
                <a:cs typeface="Roboto"/>
                <a:sym typeface="Roboto"/>
              </a:rPr>
              <a:t>15,289</a:t>
            </a:r>
            <a:endParaRPr/>
          </a:p>
        </p:txBody>
      </p:sp>
      <p:sp>
        <p:nvSpPr>
          <p:cNvPr id="1217" name="Google Shape;1217;p16"/>
          <p:cNvSpPr txBox="1"/>
          <p:nvPr/>
        </p:nvSpPr>
        <p:spPr>
          <a:xfrm>
            <a:off x="424408" y="2552154"/>
            <a:ext cx="117871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Roboto"/>
                <a:ea typeface="Roboto"/>
                <a:cs typeface="Roboto"/>
                <a:sym typeface="Roboto"/>
              </a:rPr>
              <a:t>15,331</a:t>
            </a:r>
            <a:endParaRPr/>
          </a:p>
        </p:txBody>
      </p:sp>
      <p:sp>
        <p:nvSpPr>
          <p:cNvPr id="1218" name="Google Shape;1218;p16"/>
          <p:cNvSpPr txBox="1"/>
          <p:nvPr/>
        </p:nvSpPr>
        <p:spPr>
          <a:xfrm>
            <a:off x="495844" y="698752"/>
            <a:ext cx="2093100" cy="1323600"/>
          </a:xfrm>
          <a:prstGeom prst="rect">
            <a:avLst/>
          </a:prstGeom>
          <a:gradFill>
            <a:gsLst>
              <a:gs pos="0">
                <a:srgbClr val="FFFF7D"/>
              </a:gs>
              <a:gs pos="35000">
                <a:srgbClr val="FFFFA3"/>
              </a:gs>
              <a:gs pos="100000">
                <a:srgbClr val="FFFFD8"/>
              </a:gs>
            </a:gsLst>
            <a:lin ang="16200000" scaled="0"/>
          </a:gradFill>
          <a:ln cap="flat" cmpd="sng" w="9525">
            <a:solidFill>
              <a:srgbClr val="EBFD3A"/>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chemeClr val="dk1"/>
                </a:solidFill>
                <a:latin typeface="Roboto"/>
                <a:ea typeface="Roboto"/>
                <a:cs typeface="Roboto"/>
                <a:sym typeface="Roboto"/>
              </a:rPr>
              <a:t>In order to </a:t>
            </a:r>
            <a:r>
              <a:rPr b="1" i="0" lang="en-US" sz="1100" u="none" cap="none" strike="noStrike">
                <a:solidFill>
                  <a:schemeClr val="dk1"/>
                </a:solidFill>
                <a:latin typeface="Roboto"/>
                <a:ea typeface="Roboto"/>
                <a:cs typeface="Roboto"/>
                <a:sym typeface="Roboto"/>
              </a:rPr>
              <a:t>access the /secret_folder</a:t>
            </a:r>
            <a:r>
              <a:rPr b="0" i="0" lang="en-US" sz="1100" u="none" cap="none" strike="noStrike">
                <a:solidFill>
                  <a:schemeClr val="dk1"/>
                </a:solidFill>
                <a:latin typeface="Roboto"/>
                <a:ea typeface="Roboto"/>
                <a:cs typeface="Roboto"/>
                <a:sym typeface="Roboto"/>
              </a:rPr>
              <a:t> the brute force tool named </a:t>
            </a:r>
            <a:r>
              <a:rPr b="1" i="0" lang="en-US" sz="1100" u="none" cap="none" strike="noStrike">
                <a:solidFill>
                  <a:schemeClr val="dk1"/>
                </a:solidFill>
                <a:latin typeface="Roboto"/>
                <a:ea typeface="Roboto"/>
                <a:cs typeface="Roboto"/>
                <a:sym typeface="Roboto"/>
              </a:rPr>
              <a:t>Hydra was used</a:t>
            </a:r>
            <a:r>
              <a:rPr b="0" i="0" lang="en-US" sz="1100" u="none" cap="none" strike="noStrike">
                <a:solidFill>
                  <a:schemeClr val="dk1"/>
                </a:solidFill>
                <a:latin typeface="Roboto"/>
                <a:ea typeface="Roboto"/>
                <a:cs typeface="Roboto"/>
                <a:sym typeface="Roboto"/>
              </a:rPr>
              <a:t>. The image on the left </a:t>
            </a:r>
            <a:r>
              <a:rPr lang="en-US" sz="1100">
                <a:solidFill>
                  <a:schemeClr val="dk1"/>
                </a:solidFill>
                <a:latin typeface="Roboto"/>
                <a:ea typeface="Roboto"/>
                <a:cs typeface="Roboto"/>
                <a:sym typeface="Roboto"/>
              </a:rPr>
              <a:t>Identifies</a:t>
            </a:r>
            <a:r>
              <a:rPr b="0" i="0" lang="en-US" sz="1100" u="none" cap="none" strike="noStrike">
                <a:solidFill>
                  <a:schemeClr val="dk1"/>
                </a:solidFill>
                <a:latin typeface="Roboto"/>
                <a:ea typeface="Roboto"/>
                <a:cs typeface="Roboto"/>
                <a:sym typeface="Roboto"/>
              </a:rPr>
              <a:t> those packets in the hydra attack.</a:t>
            </a:r>
            <a:endParaRPr/>
          </a:p>
          <a:p>
            <a:pPr indent="0" lvl="0" marL="0" marR="0" rtl="0" algn="l">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17"/>
          <p:cNvSpPr txBox="1"/>
          <p:nvPr>
            <p:ph idx="1" type="subTitle"/>
          </p:nvPr>
        </p:nvSpPr>
        <p:spPr>
          <a:xfrm>
            <a:off x="668305" y="2378879"/>
            <a:ext cx="3242781" cy="2485535"/>
          </a:xfrm>
          <a:prstGeom prst="rect">
            <a:avLst/>
          </a:prstGeom>
          <a:gradFill>
            <a:gsLst>
              <a:gs pos="0">
                <a:srgbClr val="FFFF7D"/>
              </a:gs>
              <a:gs pos="35000">
                <a:srgbClr val="FFFFA3"/>
              </a:gs>
              <a:gs pos="100000">
                <a:srgbClr val="FFFFD8"/>
              </a:gs>
            </a:gsLst>
            <a:lin ang="16200000" scaled="0"/>
          </a:gradFill>
          <a:ln cap="flat" cmpd="sng" w="9525">
            <a:solidFill>
              <a:srgbClr val="EBFD3A"/>
            </a:solidFill>
            <a:prstDash val="solid"/>
            <a:round/>
            <a:headEnd len="sm" w="sm" type="none"/>
            <a:tailEnd len="sm" w="sm" type="none"/>
          </a:ln>
          <a:effectLst>
            <a:outerShdw blurRad="40000" rotWithShape="0" dir="5400000" dist="20000">
              <a:srgbClr val="000000">
                <a:alpha val="37647"/>
              </a:srgbClr>
            </a:outerShdw>
          </a:effectLst>
        </p:spPr>
        <p:txBody>
          <a:bodyPr anchorCtr="0" anchor="t" bIns="0" lIns="457200" spcFirstLastPara="1" rIns="457200" wrap="square" tIns="91425">
            <a:noAutofit/>
          </a:bodyPr>
          <a:lstStyle/>
          <a:p>
            <a:pPr indent="0" lvl="0" marL="0" rtl="0" algn="l">
              <a:lnSpc>
                <a:spcPct val="100000"/>
              </a:lnSpc>
              <a:spcBef>
                <a:spcPts val="0"/>
              </a:spcBef>
              <a:spcAft>
                <a:spcPts val="0"/>
              </a:spcAft>
              <a:buSzPts val="1100"/>
              <a:buNone/>
            </a:pPr>
            <a:r>
              <a:rPr lang="en-US" sz="1100">
                <a:solidFill>
                  <a:schemeClr val="dk1"/>
                </a:solidFill>
                <a:latin typeface="Arial"/>
                <a:ea typeface="Arial"/>
                <a:cs typeface="Arial"/>
                <a:sym typeface="Arial"/>
              </a:rPr>
              <a:t>Using the Kali –attackers machine IP as the source.ip and the Capstone machine as the destination IP, we were able to identify the number of requests made to the folder and specific files.  </a:t>
            </a:r>
            <a:endParaRPr/>
          </a:p>
          <a:p>
            <a:pPr indent="0" lvl="0" marL="0" rtl="0" algn="l">
              <a:lnSpc>
                <a:spcPct val="100000"/>
              </a:lnSpc>
              <a:spcBef>
                <a:spcPts val="0"/>
              </a:spcBef>
              <a:spcAft>
                <a:spcPts val="0"/>
              </a:spcAft>
              <a:buSzPts val="1100"/>
              <a:buNone/>
            </a:pPr>
            <a:r>
              <a:rPr b="1" lang="en-US" sz="1100">
                <a:solidFill>
                  <a:schemeClr val="dk1"/>
                </a:solidFill>
                <a:latin typeface="Arial"/>
                <a:ea typeface="Arial"/>
                <a:cs typeface="Arial"/>
                <a:sym typeface="Arial"/>
              </a:rPr>
              <a:t>35 requests </a:t>
            </a:r>
            <a:r>
              <a:rPr lang="en-US" sz="1100">
                <a:solidFill>
                  <a:schemeClr val="dk1"/>
                </a:solidFill>
                <a:latin typeface="Arial"/>
                <a:ea typeface="Arial"/>
                <a:cs typeface="Arial"/>
                <a:sym typeface="Arial"/>
              </a:rPr>
              <a:t>were made for file </a:t>
            </a:r>
            <a:r>
              <a:rPr b="1" lang="en-US" sz="1100">
                <a:solidFill>
                  <a:schemeClr val="dk1"/>
                </a:solidFill>
                <a:latin typeface="Arial"/>
                <a:ea typeface="Arial"/>
                <a:cs typeface="Arial"/>
                <a:sym typeface="Arial"/>
              </a:rPr>
              <a:t>named passwd.dav </a:t>
            </a:r>
            <a:r>
              <a:rPr lang="en-US" sz="1100">
                <a:solidFill>
                  <a:schemeClr val="dk1"/>
                </a:solidFill>
                <a:latin typeface="Arial"/>
                <a:ea typeface="Arial"/>
                <a:cs typeface="Arial"/>
                <a:sym typeface="Arial"/>
              </a:rPr>
              <a:t>which contained credential information for Ryan. However, equally important was the </a:t>
            </a:r>
            <a:r>
              <a:rPr b="1" lang="en-US" sz="1100">
                <a:solidFill>
                  <a:schemeClr val="dk1"/>
                </a:solidFill>
                <a:latin typeface="Arial"/>
                <a:ea typeface="Arial"/>
                <a:cs typeface="Arial"/>
                <a:sym typeface="Arial"/>
              </a:rPr>
              <a:t>66 requests </a:t>
            </a:r>
            <a:r>
              <a:rPr lang="en-US" sz="1100">
                <a:solidFill>
                  <a:schemeClr val="dk1"/>
                </a:solidFill>
                <a:latin typeface="Arial"/>
                <a:ea typeface="Arial"/>
                <a:cs typeface="Arial"/>
                <a:sym typeface="Arial"/>
              </a:rPr>
              <a:t>indicated below for the reverse </a:t>
            </a:r>
            <a:r>
              <a:rPr b="1" lang="en-US" sz="1100">
                <a:solidFill>
                  <a:schemeClr val="dk1"/>
                </a:solidFill>
                <a:latin typeface="Arial"/>
                <a:ea typeface="Arial"/>
                <a:cs typeface="Arial"/>
                <a:sym typeface="Arial"/>
              </a:rPr>
              <a:t>shell php file</a:t>
            </a:r>
            <a:r>
              <a:rPr lang="en-US" sz="1100">
                <a:solidFill>
                  <a:schemeClr val="dk1"/>
                </a:solidFill>
                <a:latin typeface="Arial"/>
                <a:ea typeface="Arial"/>
                <a:cs typeface="Arial"/>
                <a:sym typeface="Arial"/>
              </a:rPr>
              <a:t>. </a:t>
            </a:r>
            <a:endParaRPr/>
          </a:p>
          <a:p>
            <a:pPr indent="0" lvl="0" marL="0" rtl="0" algn="l">
              <a:lnSpc>
                <a:spcPct val="100000"/>
              </a:lnSpc>
              <a:spcBef>
                <a:spcPts val="0"/>
              </a:spcBef>
              <a:spcAft>
                <a:spcPts val="0"/>
              </a:spcAft>
              <a:buSzPts val="1100"/>
              <a:buNone/>
            </a:pPr>
            <a:r>
              <a:t/>
            </a:r>
            <a:endParaRPr sz="1100"/>
          </a:p>
          <a:p>
            <a:pPr indent="0" lvl="0" marL="0" rtl="0" algn="l">
              <a:lnSpc>
                <a:spcPct val="100000"/>
              </a:lnSpc>
              <a:spcBef>
                <a:spcPts val="0"/>
              </a:spcBef>
              <a:spcAft>
                <a:spcPts val="0"/>
              </a:spcAft>
              <a:buSzPts val="1800"/>
              <a:buNone/>
            </a:pPr>
            <a:r>
              <a:t/>
            </a:r>
            <a:endParaRPr/>
          </a:p>
        </p:txBody>
      </p:sp>
      <p:pic>
        <p:nvPicPr>
          <p:cNvPr id="1224" name="Google Shape;1224;p17"/>
          <p:cNvPicPr preferRelativeResize="0"/>
          <p:nvPr/>
        </p:nvPicPr>
        <p:blipFill rotWithShape="1">
          <a:blip r:embed="rId3">
            <a:alphaModFix/>
          </a:blip>
          <a:srcRect b="0" l="0" r="0" t="0"/>
          <a:stretch/>
        </p:blipFill>
        <p:spPr>
          <a:xfrm>
            <a:off x="668305" y="745867"/>
            <a:ext cx="7726664" cy="150243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225" name="Google Shape;1225;p17"/>
          <p:cNvPicPr preferRelativeResize="0"/>
          <p:nvPr/>
        </p:nvPicPr>
        <p:blipFill rotWithShape="1">
          <a:blip r:embed="rId4">
            <a:alphaModFix/>
          </a:blip>
          <a:srcRect b="0" l="0" r="0" t="0"/>
          <a:stretch/>
        </p:blipFill>
        <p:spPr>
          <a:xfrm>
            <a:off x="5769560" y="2378879"/>
            <a:ext cx="2625409" cy="107715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1226" name="Google Shape;1226;p17"/>
          <p:cNvPicPr preferRelativeResize="0"/>
          <p:nvPr/>
        </p:nvPicPr>
        <p:blipFill rotWithShape="1">
          <a:blip r:embed="rId5">
            <a:alphaModFix/>
          </a:blip>
          <a:srcRect b="0" l="0" r="0" t="9796"/>
          <a:stretch/>
        </p:blipFill>
        <p:spPr>
          <a:xfrm>
            <a:off x="4084512" y="3586611"/>
            <a:ext cx="4310457" cy="120235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1227" name="Google Shape;1227;p17"/>
          <p:cNvSpPr/>
          <p:nvPr/>
        </p:nvSpPr>
        <p:spPr>
          <a:xfrm>
            <a:off x="4297952" y="1072893"/>
            <a:ext cx="865075" cy="519122"/>
          </a:xfrm>
          <a:prstGeom prst="rect">
            <a:avLst/>
          </a:prstGeom>
          <a:gradFill>
            <a:gsLst>
              <a:gs pos="0">
                <a:srgbClr val="FFD17D"/>
              </a:gs>
              <a:gs pos="35000">
                <a:srgbClr val="FFDCA3"/>
              </a:gs>
              <a:gs pos="100000">
                <a:srgbClr val="FFF1D8"/>
              </a:gs>
            </a:gsLst>
            <a:lin ang="16200000" scaled="0"/>
          </a:gradFill>
          <a:ln cap="flat" cmpd="sng" w="9525">
            <a:solidFill>
              <a:srgbClr val="FDA739"/>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28" name="Google Shape;1228;p17"/>
          <p:cNvSpPr/>
          <p:nvPr/>
        </p:nvSpPr>
        <p:spPr>
          <a:xfrm>
            <a:off x="4209353" y="2481508"/>
            <a:ext cx="1042271" cy="739794"/>
          </a:xfrm>
          <a:prstGeom prst="rect">
            <a:avLst/>
          </a:prstGeom>
          <a:solidFill>
            <a:srgbClr val="FF0000"/>
          </a:solidFill>
          <a:ln cap="flat" cmpd="sng" w="9525">
            <a:solidFill>
              <a:srgbClr val="0096A7"/>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229" name="Google Shape;1229;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solidFill>
                  <a:schemeClr val="dk1"/>
                </a:solidFill>
              </a:rPr>
              <a:t>Analysis: Finding the WebDAV Connection</a:t>
            </a:r>
            <a:endParaRPr>
              <a:solidFill>
                <a:schemeClr val="dk1"/>
              </a:solidFill>
            </a:endParaRPr>
          </a:p>
        </p:txBody>
      </p:sp>
      <p:pic>
        <p:nvPicPr>
          <p:cNvPr id="1230" name="Google Shape;1230;p17"/>
          <p:cNvPicPr preferRelativeResize="0"/>
          <p:nvPr/>
        </p:nvPicPr>
        <p:blipFill rotWithShape="1">
          <a:blip r:embed="rId6">
            <a:alphaModFix/>
          </a:blip>
          <a:srcRect b="7946" l="1478" r="1839" t="2985"/>
          <a:stretch/>
        </p:blipFill>
        <p:spPr>
          <a:xfrm>
            <a:off x="2607890" y="778356"/>
            <a:ext cx="3847494" cy="262048"/>
          </a:xfrm>
          <a:prstGeom prst="rect">
            <a:avLst/>
          </a:prstGeom>
          <a:noFill/>
          <a:ln>
            <a:noFill/>
          </a:ln>
        </p:spPr>
      </p:pic>
      <p:pic>
        <p:nvPicPr>
          <p:cNvPr id="1231" name="Google Shape;1231;p17"/>
          <p:cNvPicPr preferRelativeResize="0"/>
          <p:nvPr/>
        </p:nvPicPr>
        <p:blipFill rotWithShape="1">
          <a:blip r:embed="rId7">
            <a:alphaModFix/>
          </a:blip>
          <a:srcRect b="0" l="0" r="0" t="0"/>
          <a:stretch/>
        </p:blipFill>
        <p:spPr>
          <a:xfrm>
            <a:off x="668306" y="2481508"/>
            <a:ext cx="346108" cy="330155"/>
          </a:xfrm>
          <a:prstGeom prst="rect">
            <a:avLst/>
          </a:prstGeom>
          <a:noFill/>
          <a:ln>
            <a:noFill/>
          </a:ln>
        </p:spPr>
      </p:pic>
      <p:sp>
        <p:nvSpPr>
          <p:cNvPr id="1232" name="Google Shape;1232;p17"/>
          <p:cNvSpPr txBox="1"/>
          <p:nvPr/>
        </p:nvSpPr>
        <p:spPr>
          <a:xfrm>
            <a:off x="4209353" y="1072893"/>
            <a:ext cx="1042271"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800" u="none" cap="none" strike="noStrike">
                <a:solidFill>
                  <a:schemeClr val="dk1"/>
                </a:solidFill>
                <a:latin typeface="Roboto"/>
                <a:ea typeface="Roboto"/>
                <a:cs typeface="Roboto"/>
                <a:sym typeface="Roboto"/>
              </a:rPr>
              <a:t>Hits for /Webdav</a:t>
            </a:r>
            <a:br>
              <a:rPr b="0" i="0" lang="en-US" sz="2000" u="none" cap="none" strike="noStrike">
                <a:solidFill>
                  <a:schemeClr val="dk1"/>
                </a:solidFill>
                <a:latin typeface="Roboto"/>
                <a:ea typeface="Roboto"/>
                <a:cs typeface="Roboto"/>
                <a:sym typeface="Roboto"/>
              </a:rPr>
            </a:br>
            <a:r>
              <a:rPr b="0" i="0" lang="en-US" sz="2000" u="none" cap="none" strike="noStrike">
                <a:solidFill>
                  <a:schemeClr val="dk1"/>
                </a:solidFill>
                <a:latin typeface="Roboto"/>
                <a:ea typeface="Roboto"/>
                <a:cs typeface="Roboto"/>
                <a:sym typeface="Roboto"/>
              </a:rPr>
              <a:t>400</a:t>
            </a:r>
            <a:endParaRPr/>
          </a:p>
        </p:txBody>
      </p:sp>
      <p:sp>
        <p:nvSpPr>
          <p:cNvPr id="1233" name="Google Shape;1233;p17"/>
          <p:cNvSpPr txBox="1"/>
          <p:nvPr/>
        </p:nvSpPr>
        <p:spPr>
          <a:xfrm>
            <a:off x="4048970" y="2488754"/>
            <a:ext cx="1323320"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900" u="none" cap="none" strike="noStrike">
                <a:solidFill>
                  <a:schemeClr val="dk1"/>
                </a:solidFill>
                <a:latin typeface="Roboto"/>
                <a:ea typeface="Roboto"/>
                <a:cs typeface="Roboto"/>
                <a:sym typeface="Roboto"/>
              </a:rPr>
              <a:t>Hits for Prack.php</a:t>
            </a:r>
            <a:br>
              <a:rPr b="1" i="0" lang="en-US" sz="900" u="none" cap="none" strike="noStrike">
                <a:solidFill>
                  <a:schemeClr val="dk1"/>
                </a:solidFill>
                <a:latin typeface="Roboto"/>
                <a:ea typeface="Roboto"/>
                <a:cs typeface="Roboto"/>
                <a:sym typeface="Roboto"/>
              </a:rPr>
            </a:br>
            <a:r>
              <a:rPr b="1" i="0" lang="en-US" sz="900" u="none" cap="none" strike="noStrike">
                <a:solidFill>
                  <a:schemeClr val="dk1"/>
                </a:solidFill>
                <a:latin typeface="Roboto"/>
                <a:ea typeface="Roboto"/>
                <a:cs typeface="Roboto"/>
                <a:sym typeface="Roboto"/>
              </a:rPr>
              <a:t>(reverse shell) </a:t>
            </a:r>
            <a:br>
              <a:rPr b="0" i="0" lang="en-US" sz="2400" u="none" cap="none" strike="noStrike">
                <a:solidFill>
                  <a:schemeClr val="dk1"/>
                </a:solidFill>
                <a:latin typeface="Roboto"/>
                <a:ea typeface="Roboto"/>
                <a:cs typeface="Roboto"/>
                <a:sym typeface="Roboto"/>
              </a:rPr>
            </a:br>
            <a:r>
              <a:rPr b="0" i="0" lang="en-US" sz="2400" u="none" cap="none" strike="noStrike">
                <a:solidFill>
                  <a:schemeClr val="dk1"/>
                </a:solidFill>
                <a:latin typeface="Roboto"/>
                <a:ea typeface="Roboto"/>
                <a:cs typeface="Roboto"/>
                <a:sym typeface="Roboto"/>
              </a:rPr>
              <a:t>66</a:t>
            </a:r>
            <a:endParaRPr/>
          </a:p>
        </p:txBody>
      </p:sp>
      <p:pic>
        <p:nvPicPr>
          <p:cNvPr id="1234" name="Google Shape;1234;p17"/>
          <p:cNvPicPr preferRelativeResize="0"/>
          <p:nvPr/>
        </p:nvPicPr>
        <p:blipFill rotWithShape="1">
          <a:blip r:embed="rId7">
            <a:alphaModFix/>
          </a:blip>
          <a:srcRect b="0" l="0" r="0" t="0"/>
          <a:stretch/>
        </p:blipFill>
        <p:spPr>
          <a:xfrm>
            <a:off x="668306" y="3456033"/>
            <a:ext cx="346108" cy="3301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40" name="Google Shape;1240;p18"/>
          <p:cNvSpPr txBox="1"/>
          <p:nvPr>
            <p:ph type="title"/>
          </p:nvPr>
        </p:nvSpPr>
        <p:spPr>
          <a:xfrm>
            <a:off x="274325" y="1631275"/>
            <a:ext cx="8595300" cy="202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US"/>
              <a:t>Blue Team</a:t>
            </a:r>
            <a:endParaRPr b="1"/>
          </a:p>
          <a:p>
            <a:pPr indent="0" lvl="0" marL="0" rtl="0" algn="ctr">
              <a:lnSpc>
                <a:spcPct val="100000"/>
              </a:lnSpc>
              <a:spcBef>
                <a:spcPts val="0"/>
              </a:spcBef>
              <a:spcAft>
                <a:spcPts val="0"/>
              </a:spcAft>
              <a:buSzPts val="3400"/>
              <a:buNone/>
            </a:pPr>
            <a:r>
              <a:rPr lang="en-US" sz="3400">
                <a:latin typeface="Roboto Light"/>
                <a:ea typeface="Roboto Light"/>
                <a:cs typeface="Roboto Light"/>
                <a:sym typeface="Roboto Light"/>
              </a:rPr>
              <a:t>Proposed Alarms and </a:t>
            </a:r>
            <a:br>
              <a:rPr lang="en-US" sz="3400">
                <a:latin typeface="Roboto Light"/>
                <a:ea typeface="Roboto Light"/>
                <a:cs typeface="Roboto Light"/>
                <a:sym typeface="Roboto Light"/>
              </a:rPr>
            </a:br>
            <a:r>
              <a:rPr lang="en-US"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41" name="Google Shape;1241;p1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Mitigation: Blocking the Port Scan</a:t>
            </a:r>
            <a:endParaRPr/>
          </a:p>
        </p:txBody>
      </p:sp>
      <p:sp>
        <p:nvSpPr>
          <p:cNvPr id="1247" name="Google Shape;1247;p19"/>
          <p:cNvSpPr txBox="1"/>
          <p:nvPr>
            <p:ph idx="2" type="subTitle"/>
          </p:nvPr>
        </p:nvSpPr>
        <p:spPr>
          <a:xfrm>
            <a:off x="-12300" y="1602450"/>
            <a:ext cx="4298400" cy="3051300"/>
          </a:xfrm>
          <a:prstGeom prst="rect">
            <a:avLst/>
          </a:prstGeom>
          <a:noFill/>
          <a:ln>
            <a:noFill/>
          </a:ln>
        </p:spPr>
        <p:txBody>
          <a:bodyPr anchorCtr="0" anchor="t" bIns="0" lIns="457200" spcFirstLastPara="1" rIns="457200" wrap="square" tIns="0">
            <a:noAutofit/>
          </a:bodyPr>
          <a:lstStyle/>
          <a:p>
            <a:pPr indent="-171450" lvl="0" marL="171450" rtl="0" algn="l">
              <a:lnSpc>
                <a:spcPct val="115000"/>
              </a:lnSpc>
              <a:spcBef>
                <a:spcPts val="0"/>
              </a:spcBef>
              <a:spcAft>
                <a:spcPts val="0"/>
              </a:spcAft>
              <a:buSzPts val="1000"/>
              <a:buFont typeface="Arial"/>
              <a:buChar char="•"/>
            </a:pPr>
            <a:r>
              <a:rPr lang="en-US" sz="1000"/>
              <a:t>Considering that the information is logged and sent to Kibana. Researching the Elastico.co/blog website provided information on  regarding </a:t>
            </a:r>
            <a:r>
              <a:rPr lang="en-US" sz="1000"/>
              <a:t>implementation</a:t>
            </a:r>
            <a:r>
              <a:rPr lang="en-US" sz="1000"/>
              <a:t> of host port scanning.</a:t>
            </a:r>
            <a:br>
              <a:rPr lang="en-US" sz="1000"/>
            </a:br>
            <a:r>
              <a:rPr lang="en-US" sz="1000"/>
              <a:t> </a:t>
            </a:r>
            <a:endParaRPr/>
          </a:p>
          <a:p>
            <a:pPr indent="-171450" lvl="0" marL="171450" rtl="0" algn="l">
              <a:lnSpc>
                <a:spcPct val="115000"/>
              </a:lnSpc>
              <a:spcBef>
                <a:spcPts val="0"/>
              </a:spcBef>
              <a:spcAft>
                <a:spcPts val="0"/>
              </a:spcAft>
              <a:buSzPts val="1000"/>
              <a:buFont typeface="Arial"/>
              <a:buChar char="•"/>
            </a:pPr>
            <a:r>
              <a:rPr lang="en-US" sz="1000"/>
              <a:t>The article stated that using a watcher an email alert can be generated. For example, if within 30 seconds a host has established more than 50 connections each using a different port against another host.</a:t>
            </a:r>
            <a:br>
              <a:rPr lang="en-US" sz="1000"/>
            </a:br>
            <a:endParaRPr sz="1000"/>
          </a:p>
          <a:p>
            <a:pPr indent="-171450" lvl="0" marL="171450" rtl="0" algn="l">
              <a:lnSpc>
                <a:spcPct val="115000"/>
              </a:lnSpc>
              <a:spcBef>
                <a:spcPts val="0"/>
              </a:spcBef>
              <a:spcAft>
                <a:spcPts val="0"/>
              </a:spcAft>
              <a:buSzPts val="1000"/>
              <a:buFont typeface="Arial"/>
              <a:buChar char="•"/>
            </a:pPr>
            <a:r>
              <a:rPr lang="en-US" sz="1000"/>
              <a:t>Juniper Networks indicates that the default threshold to be deemed a port scan attack is </a:t>
            </a:r>
            <a:r>
              <a:rPr b="1" lang="en-US" sz="1000"/>
              <a:t>10 ports in 0.005 seconds</a:t>
            </a:r>
            <a:br>
              <a:rPr lang="en-US" sz="1000"/>
            </a:br>
            <a:endParaRPr sz="1000"/>
          </a:p>
          <a:p>
            <a:pPr indent="-171450" lvl="0" marL="171450" rtl="0" algn="l">
              <a:lnSpc>
                <a:spcPct val="115000"/>
              </a:lnSpc>
              <a:spcBef>
                <a:spcPts val="0"/>
              </a:spcBef>
              <a:spcAft>
                <a:spcPts val="0"/>
              </a:spcAft>
              <a:buSzPts val="1000"/>
              <a:buFont typeface="Arial"/>
              <a:buChar char="•"/>
            </a:pPr>
            <a:r>
              <a:rPr lang="en-US" sz="1000"/>
              <a:t>An </a:t>
            </a:r>
            <a:r>
              <a:rPr b="1" lang="en-US" sz="1000"/>
              <a:t>email alert </a:t>
            </a:r>
            <a:r>
              <a:rPr lang="en-US" sz="1000"/>
              <a:t>could be triggered by setting up a watcher that interprets attempted connections to the host by using different ports</a:t>
            </a:r>
            <a:br>
              <a:rPr lang="en-US" sz="1000"/>
            </a:br>
            <a:endParaRPr sz="1000"/>
          </a:p>
          <a:p>
            <a:pPr indent="-107950" lvl="0" marL="171450" rtl="0" algn="l">
              <a:lnSpc>
                <a:spcPct val="115000"/>
              </a:lnSpc>
              <a:spcBef>
                <a:spcPts val="0"/>
              </a:spcBef>
              <a:spcAft>
                <a:spcPts val="0"/>
              </a:spcAft>
              <a:buSzPts val="1000"/>
              <a:buFont typeface="Arial"/>
              <a:buNone/>
            </a:pPr>
            <a:r>
              <a:t/>
            </a:r>
            <a:endParaRPr sz="1000"/>
          </a:p>
        </p:txBody>
      </p:sp>
      <p:sp>
        <p:nvSpPr>
          <p:cNvPr id="1248" name="Google Shape;1248;p19"/>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000"/>
              <a:buNone/>
            </a:pPr>
            <a:r>
              <a:rPr lang="en-US" sz="1000"/>
              <a:t>To mitigate port scans</a:t>
            </a:r>
            <a:endParaRPr/>
          </a:p>
          <a:p>
            <a:pPr indent="-285750" lvl="0" marL="285750" rtl="0" algn="l">
              <a:lnSpc>
                <a:spcPct val="115000"/>
              </a:lnSpc>
              <a:spcBef>
                <a:spcPts val="0"/>
              </a:spcBef>
              <a:spcAft>
                <a:spcPts val="0"/>
              </a:spcAft>
              <a:buSzPts val="1000"/>
              <a:buFont typeface="Arial"/>
              <a:buChar char="•"/>
            </a:pPr>
            <a:r>
              <a:rPr b="1" lang="en-US" sz="1000"/>
              <a:t>Ensure</a:t>
            </a:r>
            <a:r>
              <a:rPr lang="en-US" sz="1000"/>
              <a:t> that there is a </a:t>
            </a:r>
            <a:r>
              <a:rPr b="1" lang="en-US" sz="1000"/>
              <a:t>firewall </a:t>
            </a:r>
            <a:r>
              <a:rPr lang="en-US" sz="1000"/>
              <a:t>application. The Capstone machine had firewall application UFW.</a:t>
            </a:r>
            <a:endParaRPr/>
          </a:p>
          <a:p>
            <a:pPr indent="-285750" lvl="0" marL="285750" rtl="0" algn="l">
              <a:lnSpc>
                <a:spcPct val="115000"/>
              </a:lnSpc>
              <a:spcBef>
                <a:spcPts val="0"/>
              </a:spcBef>
              <a:spcAft>
                <a:spcPts val="0"/>
              </a:spcAft>
              <a:buSzPts val="1000"/>
              <a:buFont typeface="Arial"/>
              <a:buChar char="•"/>
            </a:pPr>
            <a:r>
              <a:rPr lang="en-US" sz="1000"/>
              <a:t>Ensure that the application is </a:t>
            </a:r>
            <a:r>
              <a:rPr b="1" lang="en-US" sz="1000"/>
              <a:t>running</a:t>
            </a:r>
            <a:r>
              <a:rPr lang="en-US" sz="1000"/>
              <a:t>. The UFW application was inactive which enable the red team to port scan and see what was accessible. When </a:t>
            </a:r>
            <a:r>
              <a:rPr b="1" lang="en-US" sz="1000"/>
              <a:t>enabled the ufw</a:t>
            </a:r>
            <a:r>
              <a:rPr lang="en-US" sz="1000"/>
              <a:t> default sets </a:t>
            </a:r>
            <a:r>
              <a:rPr b="1" lang="en-US" sz="1000"/>
              <a:t>incoming traffic</a:t>
            </a:r>
            <a:r>
              <a:rPr lang="en-US" sz="1000"/>
              <a:t> to </a:t>
            </a:r>
            <a:r>
              <a:rPr b="1" lang="en-US" sz="1000"/>
              <a:t>be denied</a:t>
            </a:r>
            <a:r>
              <a:rPr lang="en-US" sz="1000"/>
              <a:t>. </a:t>
            </a:r>
            <a:endParaRPr/>
          </a:p>
          <a:p>
            <a:pPr indent="-285750" lvl="0" marL="285750" rtl="0" algn="l">
              <a:lnSpc>
                <a:spcPct val="115000"/>
              </a:lnSpc>
              <a:spcBef>
                <a:spcPts val="0"/>
              </a:spcBef>
              <a:spcAft>
                <a:spcPts val="0"/>
              </a:spcAft>
              <a:buSzPts val="1000"/>
              <a:buFont typeface="Arial"/>
              <a:buChar char="•"/>
            </a:pPr>
            <a:r>
              <a:rPr lang="en-US" sz="1000"/>
              <a:t>Set up custom IP tables which can be done in the before.rules and after.rules in the /etc/ufw/ folder.</a:t>
            </a:r>
            <a:br>
              <a:rPr lang="en-US" sz="1000"/>
            </a:br>
            <a:endParaRPr sz="1000"/>
          </a:p>
          <a:p>
            <a:pPr indent="0" lvl="0" marL="0" rtl="0" algn="l">
              <a:lnSpc>
                <a:spcPct val="115000"/>
              </a:lnSpc>
              <a:spcBef>
                <a:spcPts val="0"/>
              </a:spcBef>
              <a:spcAft>
                <a:spcPts val="0"/>
              </a:spcAft>
              <a:buSzPts val="1000"/>
              <a:buNone/>
            </a:pPr>
            <a:r>
              <a:rPr lang="en-US" sz="1000" u="sng"/>
              <a:t>Command for UFW:</a:t>
            </a:r>
            <a:br>
              <a:rPr lang="en-US" sz="1000"/>
            </a:br>
            <a:r>
              <a:rPr lang="en-US" sz="1000"/>
              <a:t>sudo ufw enable </a:t>
            </a:r>
            <a:br>
              <a:rPr lang="en-US" sz="1000"/>
            </a:br>
            <a:r>
              <a:rPr lang="en-US" sz="1000"/>
              <a:t>sudo ufw status verbose </a:t>
            </a:r>
            <a:endParaRPr/>
          </a:p>
          <a:p>
            <a:pPr indent="0" lvl="0" marL="0" rtl="0" algn="l">
              <a:lnSpc>
                <a:spcPct val="115000"/>
              </a:lnSpc>
              <a:spcBef>
                <a:spcPts val="0"/>
              </a:spcBef>
              <a:spcAft>
                <a:spcPts val="0"/>
              </a:spcAft>
              <a:buSzPts val="1000"/>
              <a:buNone/>
            </a:pPr>
            <a:r>
              <a:rPr lang="en-US" sz="1000"/>
              <a:t>Sudo ufw allow from </a:t>
            </a:r>
            <a:r>
              <a:rPr i="1" lang="en-US" sz="1000"/>
              <a:t>Specific_static_IP </a:t>
            </a:r>
            <a:r>
              <a:rPr lang="en-US" sz="1000"/>
              <a:t>to any port </a:t>
            </a:r>
            <a:r>
              <a:rPr i="1" lang="en-US" sz="1000"/>
              <a:t>##</a:t>
            </a:r>
            <a:endParaRPr/>
          </a:p>
          <a:p>
            <a:pPr indent="0" lvl="0" marL="0" rtl="0" algn="l">
              <a:lnSpc>
                <a:spcPct val="115000"/>
              </a:lnSpc>
              <a:spcBef>
                <a:spcPts val="0"/>
              </a:spcBef>
              <a:spcAft>
                <a:spcPts val="0"/>
              </a:spcAft>
              <a:buSzPts val="1000"/>
              <a:buNone/>
            </a:pPr>
            <a:br>
              <a:rPr lang="en-US" sz="1000" u="sng"/>
            </a:br>
            <a:endParaRPr sz="1000"/>
          </a:p>
        </p:txBody>
      </p:sp>
      <p:pic>
        <p:nvPicPr>
          <p:cNvPr descr="Should you deploy a TLS 1.3 middlebox? | CSO Online" id="1249" name="Google Shape;1249;p19"/>
          <p:cNvPicPr preferRelativeResize="0"/>
          <p:nvPr/>
        </p:nvPicPr>
        <p:blipFill rotWithShape="1">
          <a:blip r:embed="rId3">
            <a:alphaModFix/>
          </a:blip>
          <a:srcRect b="0" l="0" r="0" t="0"/>
          <a:stretch/>
        </p:blipFill>
        <p:spPr>
          <a:xfrm>
            <a:off x="7338417" y="3984957"/>
            <a:ext cx="1253727" cy="835818"/>
          </a:xfrm>
          <a:prstGeom prst="roundRect">
            <a:avLst>
              <a:gd fmla="val 16667" name="adj"/>
            </a:avLst>
          </a:prstGeom>
          <a:noFill/>
          <a:ln>
            <a:noFill/>
          </a:ln>
          <a:effectLst>
            <a:outerShdw blurRad="152400" kx="110000" rotWithShape="0" algn="tl" dir="900000" dist="12000" sy="98000" ky="200000">
              <a:srgbClr val="000000">
                <a:alpha val="29803"/>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US">
                <a:solidFill>
                  <a:schemeClr val="dk1"/>
                </a:solidFill>
              </a:rPr>
              <a:t>Table of Contents</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024" name="Google Shape;1024;p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US">
                <a:solidFill>
                  <a:schemeClr val="dk1"/>
                </a:solidFill>
              </a:rPr>
              <a:t>This document contains the following sections:</a:t>
            </a:r>
            <a:endParaRPr/>
          </a:p>
        </p:txBody>
      </p:sp>
      <p:sp>
        <p:nvSpPr>
          <p:cNvPr id="1025" name="Google Shape;1025;p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026" name="Google Shape;1026;p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7" name="Google Shape;1027;p2"/>
          <p:cNvGrpSpPr/>
          <p:nvPr/>
        </p:nvGrpSpPr>
        <p:grpSpPr>
          <a:xfrm>
            <a:off x="457200" y="1378813"/>
            <a:ext cx="776889" cy="621300"/>
            <a:chOff x="457200" y="1378813"/>
            <a:chExt cx="776889" cy="621300"/>
          </a:xfrm>
        </p:grpSpPr>
        <p:sp>
          <p:nvSpPr>
            <p:cNvPr id="1028" name="Google Shape;1028;p2"/>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029" name="Google Shape;1029;p2"/>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0" name="Google Shape;1030;p2"/>
          <p:cNvGrpSpPr/>
          <p:nvPr/>
        </p:nvGrpSpPr>
        <p:grpSpPr>
          <a:xfrm>
            <a:off x="457200" y="2228725"/>
            <a:ext cx="776889" cy="621300"/>
            <a:chOff x="457200" y="1378813"/>
            <a:chExt cx="776889" cy="621300"/>
          </a:xfrm>
        </p:grpSpPr>
        <p:sp>
          <p:nvSpPr>
            <p:cNvPr id="1031" name="Google Shape;1031;p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1032" name="Google Shape;1032;p2"/>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3" name="Google Shape;1033;p2"/>
          <p:cNvGrpSpPr/>
          <p:nvPr/>
        </p:nvGrpSpPr>
        <p:grpSpPr>
          <a:xfrm>
            <a:off x="457200" y="3073850"/>
            <a:ext cx="776889" cy="621300"/>
            <a:chOff x="457200" y="1378813"/>
            <a:chExt cx="776889" cy="621300"/>
          </a:xfrm>
        </p:grpSpPr>
        <p:sp>
          <p:nvSpPr>
            <p:cNvPr id="1034" name="Google Shape;1034;p2"/>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035" name="Google Shape;1035;p2"/>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6" name="Google Shape;1036;p2"/>
          <p:cNvGrpSpPr/>
          <p:nvPr/>
        </p:nvGrpSpPr>
        <p:grpSpPr>
          <a:xfrm>
            <a:off x="457200" y="3923750"/>
            <a:ext cx="776889" cy="621300"/>
            <a:chOff x="457200" y="1378813"/>
            <a:chExt cx="776889" cy="621300"/>
          </a:xfrm>
        </p:grpSpPr>
        <p:sp>
          <p:nvSpPr>
            <p:cNvPr id="1037" name="Google Shape;1037;p2"/>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US"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038" name="Google Shape;1038;p2"/>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9" name="Google Shape;1039;p2"/>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Roboto"/>
                <a:ea typeface="Roboto"/>
                <a:cs typeface="Roboto"/>
                <a:sym typeface="Roboto"/>
              </a:rPr>
              <a:t>Network Topology</a:t>
            </a:r>
            <a:endParaRPr b="1" i="0" sz="1800" u="none" cap="none" strike="noStrike">
              <a:solidFill>
                <a:schemeClr val="dk1"/>
              </a:solidFill>
              <a:latin typeface="Roboto"/>
              <a:ea typeface="Roboto"/>
              <a:cs typeface="Roboto"/>
              <a:sym typeface="Roboto"/>
            </a:endParaRPr>
          </a:p>
        </p:txBody>
      </p:sp>
      <p:sp>
        <p:nvSpPr>
          <p:cNvPr id="1040" name="Google Shape;1040;p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Roboto"/>
                <a:ea typeface="Roboto"/>
                <a:cs typeface="Roboto"/>
                <a:sym typeface="Roboto"/>
              </a:rPr>
              <a:t>Red Team</a:t>
            </a:r>
            <a:r>
              <a:rPr b="0" i="0" lang="en-US" sz="1800" u="none" cap="none" strike="noStrike">
                <a:solidFill>
                  <a:schemeClr val="dk1"/>
                </a:solidFill>
                <a:latin typeface="Roboto"/>
                <a:ea typeface="Roboto"/>
                <a:cs typeface="Roboto"/>
                <a:sym typeface="Roboto"/>
              </a:rPr>
              <a:t>: Security Assessment</a:t>
            </a:r>
            <a:endParaRPr b="0" i="0" sz="1800" u="none" cap="none" strike="noStrike">
              <a:solidFill>
                <a:schemeClr val="dk1"/>
              </a:solidFill>
              <a:latin typeface="Roboto"/>
              <a:ea typeface="Roboto"/>
              <a:cs typeface="Roboto"/>
              <a:sym typeface="Roboto"/>
            </a:endParaRPr>
          </a:p>
        </p:txBody>
      </p:sp>
      <p:sp>
        <p:nvSpPr>
          <p:cNvPr id="1044" name="Google Shape;1044;p2"/>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Roboto"/>
                <a:ea typeface="Roboto"/>
                <a:cs typeface="Roboto"/>
                <a:sym typeface="Roboto"/>
              </a:rPr>
              <a:t>Blue Team</a:t>
            </a:r>
            <a:r>
              <a:rPr b="0" i="0" lang="en-US" sz="1800" u="none" cap="none" strike="noStrike">
                <a:solidFill>
                  <a:schemeClr val="dk1"/>
                </a:solidFill>
                <a:latin typeface="Roboto"/>
                <a:ea typeface="Roboto"/>
                <a:cs typeface="Roboto"/>
                <a:sym typeface="Roboto"/>
              </a:rPr>
              <a:t>: Log Analysis and Attack Characterization</a:t>
            </a:r>
            <a:endParaRPr b="0" i="0" sz="1800" u="none" cap="none" strike="noStrike">
              <a:solidFill>
                <a:schemeClr val="dk1"/>
              </a:solidFill>
              <a:latin typeface="Roboto"/>
              <a:ea typeface="Roboto"/>
              <a:cs typeface="Roboto"/>
              <a:sym typeface="Roboto"/>
            </a:endParaRPr>
          </a:p>
        </p:txBody>
      </p:sp>
      <p:sp>
        <p:nvSpPr>
          <p:cNvPr id="1045" name="Google Shape;1045;p2"/>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15000"/>
              </a:lnSpc>
              <a:spcBef>
                <a:spcPts val="0"/>
              </a:spcBef>
              <a:spcAft>
                <a:spcPts val="0"/>
              </a:spcAft>
              <a:buClr>
                <a:schemeClr val="dk1"/>
              </a:buClr>
              <a:buSzPts val="1100"/>
              <a:buFont typeface="Arial"/>
              <a:buNone/>
            </a:pPr>
            <a:r>
              <a:rPr b="1" i="0" lang="en-US" sz="1800" u="none" cap="none" strike="noStrike">
                <a:solidFill>
                  <a:schemeClr val="dk1"/>
                </a:solidFill>
                <a:latin typeface="Roboto"/>
                <a:ea typeface="Roboto"/>
                <a:cs typeface="Roboto"/>
                <a:sym typeface="Roboto"/>
              </a:rPr>
              <a:t>Hardening</a:t>
            </a:r>
            <a:r>
              <a:rPr b="0" i="0" lang="en-US" sz="1800" u="none" cap="none" strike="noStrike">
                <a:solidFill>
                  <a:schemeClr val="dk1"/>
                </a:solidFill>
                <a:latin typeface="Roboto"/>
                <a:ea typeface="Roboto"/>
                <a:cs typeface="Roboto"/>
                <a:sym typeface="Roboto"/>
              </a:rPr>
              <a:t>: Proposed Alarms and Mitigation Strategies</a:t>
            </a:r>
            <a:endParaRPr b="0" i="0" sz="1800" u="none" cap="none" strike="noStrike">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Mitigation: Finding the Request for the Hidden Directory</a:t>
            </a:r>
            <a:endParaRPr/>
          </a:p>
        </p:txBody>
      </p:sp>
      <p:sp>
        <p:nvSpPr>
          <p:cNvPr id="1255" name="Google Shape;1255;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56" name="Google Shape;1256;p20"/>
          <p:cNvSpPr txBox="1"/>
          <p:nvPr>
            <p:ph idx="2" type="subTitle"/>
          </p:nvPr>
        </p:nvSpPr>
        <p:spPr>
          <a:xfrm>
            <a:off x="73425" y="1443038"/>
            <a:ext cx="4298400" cy="2878931"/>
          </a:xfrm>
          <a:prstGeom prst="rect">
            <a:avLst/>
          </a:prstGeom>
          <a:noFill/>
          <a:ln>
            <a:noFill/>
          </a:ln>
        </p:spPr>
        <p:txBody>
          <a:bodyPr anchorCtr="0" anchor="t" bIns="0" lIns="457200" spcFirstLastPara="1" rIns="457200" wrap="square" tIns="0">
            <a:noAutofit/>
          </a:bodyPr>
          <a:lstStyle/>
          <a:p>
            <a:pPr indent="-171450" lvl="0" marL="171450" rtl="0" algn="l">
              <a:lnSpc>
                <a:spcPct val="115000"/>
              </a:lnSpc>
              <a:spcBef>
                <a:spcPts val="0"/>
              </a:spcBef>
              <a:spcAft>
                <a:spcPts val="0"/>
              </a:spcAft>
              <a:buSzPts val="1000"/>
              <a:buFont typeface="Arial"/>
              <a:buChar char="•"/>
            </a:pPr>
            <a:r>
              <a:rPr lang="en-US" sz="1000"/>
              <a:t>An </a:t>
            </a:r>
            <a:r>
              <a:rPr b="1" lang="en-US" sz="1000"/>
              <a:t>email alert </a:t>
            </a:r>
            <a:r>
              <a:rPr lang="en-US" sz="1000"/>
              <a:t>can be generated when there is unauthorized access from a user on the system. </a:t>
            </a:r>
            <a:endParaRPr/>
          </a:p>
          <a:p>
            <a:pPr indent="-222250" lvl="0" marL="285750" rtl="0" algn="l">
              <a:lnSpc>
                <a:spcPct val="115000"/>
              </a:lnSpc>
              <a:spcBef>
                <a:spcPts val="0"/>
              </a:spcBef>
              <a:spcAft>
                <a:spcPts val="0"/>
              </a:spcAft>
              <a:buSzPts val="1000"/>
              <a:buFont typeface="Arial"/>
              <a:buNone/>
            </a:pPr>
            <a:r>
              <a:t/>
            </a:r>
            <a:endParaRPr sz="1000"/>
          </a:p>
          <a:p>
            <a:pPr indent="-171450" lvl="0" marL="171450" rtl="0" algn="l">
              <a:lnSpc>
                <a:spcPct val="115000"/>
              </a:lnSpc>
              <a:spcBef>
                <a:spcPts val="0"/>
              </a:spcBef>
              <a:spcAft>
                <a:spcPts val="0"/>
              </a:spcAft>
              <a:buSzPts val="1000"/>
              <a:buFont typeface="Arial"/>
              <a:buChar char="•"/>
            </a:pPr>
            <a:r>
              <a:rPr lang="en-US" sz="1000"/>
              <a:t>The suitable </a:t>
            </a:r>
            <a:r>
              <a:rPr b="1" lang="en-US" sz="1000"/>
              <a:t>threshold</a:t>
            </a:r>
            <a:r>
              <a:rPr lang="en-US" sz="1000"/>
              <a:t> for this email to be generated would be </a:t>
            </a:r>
            <a:r>
              <a:rPr b="1" lang="en-US" sz="1000"/>
              <a:t>1 unauthorized access </a:t>
            </a:r>
            <a:r>
              <a:rPr lang="en-US" sz="1000"/>
              <a:t>determined by the system. </a:t>
            </a:r>
            <a:endParaRPr/>
          </a:p>
          <a:p>
            <a:pPr indent="-222250" lvl="0" marL="285750" rtl="0" algn="l">
              <a:lnSpc>
                <a:spcPct val="115000"/>
              </a:lnSpc>
              <a:spcBef>
                <a:spcPts val="0"/>
              </a:spcBef>
              <a:spcAft>
                <a:spcPts val="0"/>
              </a:spcAft>
              <a:buSzPts val="1000"/>
              <a:buFont typeface="Arial"/>
              <a:buNone/>
            </a:pPr>
            <a:r>
              <a:t/>
            </a:r>
            <a:endParaRPr sz="1000"/>
          </a:p>
          <a:p>
            <a:pPr indent="-171450" lvl="0" marL="171450" rtl="0" algn="l">
              <a:lnSpc>
                <a:spcPct val="115000"/>
              </a:lnSpc>
              <a:spcBef>
                <a:spcPts val="0"/>
              </a:spcBef>
              <a:spcAft>
                <a:spcPts val="0"/>
              </a:spcAft>
              <a:buSzPts val="1000"/>
              <a:buFont typeface="Arial"/>
              <a:buChar char="•"/>
            </a:pPr>
            <a:r>
              <a:rPr lang="en-US" sz="1000"/>
              <a:t>The rules by which the system would determine whether this is in </a:t>
            </a:r>
            <a:r>
              <a:rPr b="1" lang="en-US" sz="1000"/>
              <a:t>fact unauthorized is based</a:t>
            </a:r>
            <a:r>
              <a:rPr lang="en-US" sz="1000"/>
              <a:t> on a comparison to the list of allowed users from </a:t>
            </a:r>
            <a:r>
              <a:rPr b="1" lang="en-US" sz="1000"/>
              <a:t>allowed  IP addresses</a:t>
            </a:r>
            <a:r>
              <a:rPr lang="en-US" sz="1000"/>
              <a:t>. </a:t>
            </a:r>
            <a:endParaRPr sz="1400"/>
          </a:p>
        </p:txBody>
      </p:sp>
      <p:sp>
        <p:nvSpPr>
          <p:cNvPr id="1257" name="Google Shape;1257;p20"/>
          <p:cNvSpPr txBox="1"/>
          <p:nvPr>
            <p:ph idx="3" type="subTitle"/>
          </p:nvPr>
        </p:nvSpPr>
        <p:spPr>
          <a:xfrm>
            <a:off x="4371825" y="1443038"/>
            <a:ext cx="4565005" cy="3463462"/>
          </a:xfrm>
          <a:prstGeom prst="rect">
            <a:avLst/>
          </a:prstGeom>
          <a:noFill/>
          <a:ln>
            <a:noFill/>
          </a:ln>
        </p:spPr>
        <p:txBody>
          <a:bodyPr anchorCtr="0" anchor="t" bIns="0" lIns="457200" spcFirstLastPara="1" rIns="457200" wrap="square" tIns="0">
            <a:noAutofit/>
          </a:bodyPr>
          <a:lstStyle/>
          <a:p>
            <a:pPr indent="-171450" lvl="0" marL="171450" rtl="0" algn="l">
              <a:lnSpc>
                <a:spcPct val="115000"/>
              </a:lnSpc>
              <a:spcBef>
                <a:spcPts val="0"/>
              </a:spcBef>
              <a:spcAft>
                <a:spcPts val="0"/>
              </a:spcAft>
              <a:buSzPts val="1000"/>
              <a:buFont typeface="Arial"/>
              <a:buChar char="•"/>
            </a:pPr>
            <a:r>
              <a:rPr lang="en-US" sz="1000">
                <a:latin typeface="Roboto"/>
                <a:ea typeface="Roboto"/>
                <a:cs typeface="Roboto"/>
                <a:sym typeface="Roboto"/>
              </a:rPr>
              <a:t>To resolve this issue the </a:t>
            </a:r>
            <a:r>
              <a:rPr b="1" lang="en-US" sz="1000">
                <a:latin typeface="Roboto"/>
                <a:ea typeface="Roboto"/>
                <a:cs typeface="Roboto"/>
                <a:sym typeface="Roboto"/>
              </a:rPr>
              <a:t>httpd.conf file needs to be edited</a:t>
            </a:r>
            <a:r>
              <a:rPr lang="en-US" sz="1000">
                <a:latin typeface="Roboto"/>
                <a:ea typeface="Roboto"/>
                <a:cs typeface="Roboto"/>
                <a:sym typeface="Roboto"/>
              </a:rPr>
              <a:t>. The httpd.conf file is main configuration file for the Apache Web server. Within the file is a section for the specific directory on the website.</a:t>
            </a:r>
            <a:endParaRPr/>
          </a:p>
          <a:p>
            <a:pPr indent="-171450" lvl="0" marL="171450" rtl="0" algn="l">
              <a:lnSpc>
                <a:spcPct val="115000"/>
              </a:lnSpc>
              <a:spcBef>
                <a:spcPts val="0"/>
              </a:spcBef>
              <a:spcAft>
                <a:spcPts val="0"/>
              </a:spcAft>
              <a:buSzPts val="1000"/>
              <a:buFont typeface="Arial"/>
              <a:buChar char="•"/>
            </a:pPr>
            <a:r>
              <a:rPr lang="en-US" sz="1000">
                <a:latin typeface="Roboto"/>
                <a:ea typeface="Roboto"/>
                <a:cs typeface="Roboto"/>
                <a:sym typeface="Roboto"/>
              </a:rPr>
              <a:t>Apache directory listing is provided by an AutoIndex module. If enabled the module shows the list of files and folders if no DirectoryIndex files are present. </a:t>
            </a:r>
            <a:r>
              <a:rPr b="1" i="0" lang="en-US" sz="1000" u="none" strike="noStrike">
                <a:latin typeface="Roboto"/>
                <a:ea typeface="Roboto"/>
                <a:cs typeface="Roboto"/>
                <a:sym typeface="Roboto"/>
              </a:rPr>
              <a:t>Disable directory listing </a:t>
            </a:r>
            <a:r>
              <a:rPr b="0" i="0" lang="en-US" sz="1000" u="none" strike="noStrike">
                <a:latin typeface="Roboto"/>
                <a:ea typeface="Roboto"/>
                <a:cs typeface="Roboto"/>
                <a:sym typeface="Roboto"/>
              </a:rPr>
              <a:t>in apache by </a:t>
            </a:r>
            <a:r>
              <a:rPr i="0" lang="en-US" sz="1000" u="none" strike="noStrike">
                <a:latin typeface="Roboto"/>
                <a:ea typeface="Roboto"/>
                <a:cs typeface="Roboto"/>
                <a:sym typeface="Roboto"/>
              </a:rPr>
              <a:t>removing Indexes:</a:t>
            </a:r>
            <a:br>
              <a:rPr lang="en-US" sz="1000">
                <a:latin typeface="Roboto"/>
                <a:ea typeface="Roboto"/>
                <a:cs typeface="Roboto"/>
                <a:sym typeface="Roboto"/>
              </a:rPr>
            </a:br>
            <a:endParaRPr i="1" sz="1000">
              <a:latin typeface="Roboto"/>
              <a:ea typeface="Roboto"/>
              <a:cs typeface="Roboto"/>
              <a:sym typeface="Roboto"/>
            </a:endParaRPr>
          </a:p>
          <a:p>
            <a:pPr indent="-171450" lvl="0" marL="171450" rtl="0" algn="l">
              <a:lnSpc>
                <a:spcPct val="115000"/>
              </a:lnSpc>
              <a:spcBef>
                <a:spcPts val="0"/>
              </a:spcBef>
              <a:spcAft>
                <a:spcPts val="0"/>
              </a:spcAft>
              <a:buSzPts val="1000"/>
              <a:buFont typeface="Arial"/>
              <a:buChar char="•"/>
            </a:pPr>
            <a:r>
              <a:rPr lang="en-US" sz="1000" u="sng">
                <a:latin typeface="Roboto"/>
                <a:ea typeface="Roboto"/>
                <a:cs typeface="Roboto"/>
                <a:sym typeface="Roboto"/>
              </a:rPr>
              <a:t>Command :</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&lt;Directory /var/www/company_folders/secret_folder/&gt;</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Order allow,deny</a:t>
            </a:r>
            <a:endParaRPr b="0" i="1" sz="1000" strike="noStrike">
              <a:latin typeface="Roboto"/>
              <a:ea typeface="Roboto"/>
              <a:cs typeface="Roboto"/>
              <a:sym typeface="Roboto"/>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Allow from 192.168.1.1</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Allow from 192.168.1.105</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Allow from 127</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Deny from 192.168.1.90</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&lt;/Directory&gt;</a:t>
            </a:r>
            <a:endParaRPr/>
          </a:p>
          <a:p>
            <a:pPr indent="0" lvl="0" marL="0" rtl="0" algn="l">
              <a:lnSpc>
                <a:spcPct val="115000"/>
              </a:lnSpc>
              <a:spcBef>
                <a:spcPts val="0"/>
              </a:spcBef>
              <a:spcAft>
                <a:spcPts val="0"/>
              </a:spcAft>
              <a:buSzPts val="1000"/>
              <a:buNone/>
            </a:pPr>
            <a:r>
              <a:rPr b="0" i="0" lang="en-US" sz="1000" u="none" strike="noStrike">
                <a:latin typeface="Roboto"/>
                <a:ea typeface="Roboto"/>
                <a:cs typeface="Roboto"/>
                <a:sym typeface="Roboto"/>
              </a:rPr>
              <a:t>Options Includes FollowSymLinks MultiViews</a:t>
            </a:r>
            <a:endParaRPr sz="1000" u="sng">
              <a:latin typeface="Roboto"/>
              <a:ea typeface="Roboto"/>
              <a:cs typeface="Roboto"/>
              <a:sym typeface="Roboto"/>
            </a:endParaRPr>
          </a:p>
        </p:txBody>
      </p:sp>
      <p:pic>
        <p:nvPicPr>
          <p:cNvPr descr="Pin by Danny Guardiola on D&amp;D Concept Art | Fantasy dragon, Dragon  pictures, Warcraft art" id="1258" name="Google Shape;1258;p20"/>
          <p:cNvPicPr preferRelativeResize="0"/>
          <p:nvPr/>
        </p:nvPicPr>
        <p:blipFill rotWithShape="1">
          <a:blip r:embed="rId3">
            <a:alphaModFix/>
          </a:blip>
          <a:srcRect b="0" l="0" r="0" t="0"/>
          <a:stretch/>
        </p:blipFill>
        <p:spPr>
          <a:xfrm>
            <a:off x="7643889" y="3255731"/>
            <a:ext cx="1026336" cy="1343025"/>
          </a:xfrm>
          <a:prstGeom prst="roundRect">
            <a:avLst>
              <a:gd fmla="val 16667" name="adj"/>
            </a:avLst>
          </a:prstGeom>
          <a:noFill/>
          <a:ln>
            <a:noFill/>
          </a:ln>
          <a:effectLst>
            <a:outerShdw blurRad="152400" kx="110000" rotWithShape="0" algn="tl" dir="900000" dist="12000" sy="98000" ky="200000">
              <a:srgbClr val="000000">
                <a:alpha val="29803"/>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pic>
        <p:nvPicPr>
          <p:cNvPr descr="CAPTCHA Can Ruin Your UX. Here's How to Use it Right" id="1263" name="Google Shape;1263;p21"/>
          <p:cNvPicPr preferRelativeResize="0"/>
          <p:nvPr/>
        </p:nvPicPr>
        <p:blipFill rotWithShape="1">
          <a:blip r:embed="rId3">
            <a:alphaModFix/>
          </a:blip>
          <a:srcRect b="0" l="0" r="0" t="0"/>
          <a:stretch/>
        </p:blipFill>
        <p:spPr>
          <a:xfrm>
            <a:off x="7500076" y="3108297"/>
            <a:ext cx="904220" cy="1307306"/>
          </a:xfrm>
          <a:prstGeom prst="roundRect">
            <a:avLst>
              <a:gd fmla="val 16667" name="adj"/>
            </a:avLst>
          </a:prstGeom>
          <a:noFill/>
          <a:ln>
            <a:noFill/>
          </a:ln>
          <a:effectLst>
            <a:outerShdw blurRad="152400" kx="110000" rotWithShape="0" algn="tl" dir="900000" dist="12000" sy="98000" ky="200000">
              <a:srgbClr val="000000">
                <a:alpha val="29803"/>
              </a:srgbClr>
            </a:outerShdw>
          </a:effectLst>
        </p:spPr>
      </p:pic>
      <p:sp>
        <p:nvSpPr>
          <p:cNvPr id="1264" name="Google Shape;1264;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Mitigation: Preventing Brute Force Attacks</a:t>
            </a:r>
            <a:endParaRPr/>
          </a:p>
        </p:txBody>
      </p:sp>
      <p:sp>
        <p:nvSpPr>
          <p:cNvPr id="1265" name="Google Shape;1265;p21"/>
          <p:cNvSpPr txBox="1"/>
          <p:nvPr>
            <p:ph idx="2" type="subTitle"/>
          </p:nvPr>
        </p:nvSpPr>
        <p:spPr>
          <a:xfrm>
            <a:off x="0" y="1490400"/>
            <a:ext cx="4298400" cy="3301800"/>
          </a:xfrm>
          <a:prstGeom prst="rect">
            <a:avLst/>
          </a:prstGeom>
          <a:noFill/>
          <a:ln>
            <a:noFill/>
          </a:ln>
        </p:spPr>
        <p:txBody>
          <a:bodyPr anchorCtr="0" anchor="t" bIns="0" lIns="457200" spcFirstLastPara="1" rIns="457200" wrap="square" tIns="0">
            <a:noAutofit/>
          </a:bodyPr>
          <a:lstStyle/>
          <a:p>
            <a:pPr indent="-171450" lvl="0" marL="171450" rtl="0" algn="l">
              <a:lnSpc>
                <a:spcPct val="115000"/>
              </a:lnSpc>
              <a:spcBef>
                <a:spcPts val="0"/>
              </a:spcBef>
              <a:spcAft>
                <a:spcPts val="0"/>
              </a:spcAft>
              <a:buSzPts val="1000"/>
              <a:buFont typeface="Arial"/>
              <a:buChar char="•"/>
            </a:pPr>
            <a:r>
              <a:rPr lang="en-US" sz="1000">
                <a:latin typeface="Roboto"/>
                <a:ea typeface="Roboto"/>
                <a:cs typeface="Roboto"/>
                <a:sym typeface="Roboto"/>
              </a:rPr>
              <a:t>An </a:t>
            </a:r>
            <a:r>
              <a:rPr b="1" lang="en-US" sz="1000">
                <a:latin typeface="Roboto"/>
                <a:ea typeface="Roboto"/>
                <a:cs typeface="Roboto"/>
                <a:sym typeface="Roboto"/>
              </a:rPr>
              <a:t>email alert </a:t>
            </a:r>
            <a:r>
              <a:rPr lang="en-US" sz="1000">
                <a:latin typeface="Roboto"/>
                <a:ea typeface="Roboto"/>
                <a:cs typeface="Roboto"/>
                <a:sym typeface="Roboto"/>
              </a:rPr>
              <a:t>that would be a suitable alarm for a brute force attack. The alert could be </a:t>
            </a:r>
            <a:r>
              <a:rPr b="1" lang="en-US" sz="1000">
                <a:latin typeface="Roboto"/>
                <a:ea typeface="Roboto"/>
                <a:cs typeface="Roboto"/>
                <a:sym typeface="Roboto"/>
              </a:rPr>
              <a:t>triggered based on </a:t>
            </a:r>
            <a:r>
              <a:rPr lang="en-US" sz="1000">
                <a:latin typeface="Roboto"/>
                <a:ea typeface="Roboto"/>
                <a:cs typeface="Roboto"/>
                <a:sym typeface="Roboto"/>
              </a:rPr>
              <a:t>a </a:t>
            </a:r>
            <a:r>
              <a:rPr b="1" lang="en-US" sz="1000">
                <a:latin typeface="Roboto"/>
                <a:ea typeface="Roboto"/>
                <a:cs typeface="Roboto"/>
                <a:sym typeface="Roboto"/>
              </a:rPr>
              <a:t>signature</a:t>
            </a:r>
            <a:r>
              <a:rPr lang="en-US" sz="1000">
                <a:latin typeface="Roboto"/>
                <a:ea typeface="Roboto"/>
                <a:cs typeface="Roboto"/>
                <a:sym typeface="Roboto"/>
              </a:rPr>
              <a:t> that is indicative of the attack. For example, </a:t>
            </a:r>
            <a:br>
              <a:rPr lang="en-US" sz="1000">
                <a:latin typeface="Roboto"/>
                <a:ea typeface="Roboto"/>
                <a:cs typeface="Roboto"/>
                <a:sym typeface="Roboto"/>
              </a:rPr>
            </a:br>
            <a:r>
              <a:rPr lang="en-US" sz="1000">
                <a:latin typeface="Roboto"/>
                <a:ea typeface="Roboto"/>
                <a:cs typeface="Roboto"/>
                <a:sym typeface="Roboto"/>
              </a:rPr>
              <a:t>Cisco – 2002/0 signature detects 60 “HTTP 401” messages in 60 seconds. </a:t>
            </a:r>
            <a:br>
              <a:rPr lang="en-US" sz="1000">
                <a:latin typeface="Roboto"/>
                <a:ea typeface="Roboto"/>
                <a:cs typeface="Roboto"/>
                <a:sym typeface="Roboto"/>
              </a:rPr>
            </a:br>
            <a:endParaRPr sz="1000">
              <a:latin typeface="Roboto"/>
              <a:ea typeface="Roboto"/>
              <a:cs typeface="Roboto"/>
              <a:sym typeface="Roboto"/>
            </a:endParaRPr>
          </a:p>
          <a:p>
            <a:pPr indent="-171450" lvl="0" marL="171450" rtl="0" algn="l">
              <a:lnSpc>
                <a:spcPct val="115000"/>
              </a:lnSpc>
              <a:spcBef>
                <a:spcPts val="0"/>
              </a:spcBef>
              <a:spcAft>
                <a:spcPts val="0"/>
              </a:spcAft>
              <a:buSzPts val="1000"/>
              <a:buFont typeface="Arial"/>
              <a:buChar char="•"/>
            </a:pPr>
            <a:r>
              <a:rPr lang="en-US" sz="1000">
                <a:latin typeface="Roboto"/>
                <a:ea typeface="Roboto"/>
                <a:cs typeface="Roboto"/>
                <a:sym typeface="Roboto"/>
              </a:rPr>
              <a:t>Based on that Cisco signature it can be recommended that the threshold for the Capstone machine be set as; </a:t>
            </a:r>
            <a:br>
              <a:rPr lang="en-US" sz="1000">
                <a:latin typeface="Roboto"/>
                <a:ea typeface="Roboto"/>
                <a:cs typeface="Roboto"/>
                <a:sym typeface="Roboto"/>
              </a:rPr>
            </a:br>
            <a:r>
              <a:rPr lang="en-US" sz="1000">
                <a:latin typeface="Roboto"/>
                <a:ea typeface="Roboto"/>
                <a:cs typeface="Roboto"/>
                <a:sym typeface="Roboto"/>
              </a:rPr>
              <a:t>trigger an email alert if more than </a:t>
            </a:r>
            <a:r>
              <a:rPr b="1" lang="en-US" sz="1000">
                <a:latin typeface="Roboto"/>
                <a:ea typeface="Roboto"/>
                <a:cs typeface="Roboto"/>
                <a:sym typeface="Roboto"/>
              </a:rPr>
              <a:t>10 Error </a:t>
            </a:r>
            <a:r>
              <a:rPr lang="en-US" sz="1000">
                <a:latin typeface="Roboto"/>
                <a:ea typeface="Roboto"/>
                <a:cs typeface="Roboto"/>
                <a:sym typeface="Roboto"/>
              </a:rPr>
              <a:t>401(unauthorized) are </a:t>
            </a:r>
            <a:r>
              <a:rPr b="1" lang="en-US" sz="1000">
                <a:latin typeface="Roboto"/>
                <a:ea typeface="Roboto"/>
                <a:cs typeface="Roboto"/>
                <a:sym typeface="Roboto"/>
              </a:rPr>
              <a:t>received in 10 seconds</a:t>
            </a:r>
            <a:r>
              <a:rPr lang="en-US" sz="1000">
                <a:latin typeface="Roboto"/>
                <a:ea typeface="Roboto"/>
                <a:cs typeface="Roboto"/>
                <a:sym typeface="Roboto"/>
              </a:rPr>
              <a:t>.</a:t>
            </a:r>
            <a:br>
              <a:rPr lang="en-US" sz="1000">
                <a:latin typeface="Roboto"/>
                <a:ea typeface="Roboto"/>
                <a:cs typeface="Roboto"/>
                <a:sym typeface="Roboto"/>
              </a:rPr>
            </a:br>
            <a:endParaRPr sz="1000">
              <a:latin typeface="Roboto"/>
              <a:ea typeface="Roboto"/>
              <a:cs typeface="Roboto"/>
              <a:sym typeface="Roboto"/>
            </a:endParaRPr>
          </a:p>
          <a:p>
            <a:pPr indent="-171450" lvl="0" marL="171450" rtl="0" algn="l">
              <a:lnSpc>
                <a:spcPct val="115000"/>
              </a:lnSpc>
              <a:spcBef>
                <a:spcPts val="0"/>
              </a:spcBef>
              <a:spcAft>
                <a:spcPts val="0"/>
              </a:spcAft>
              <a:buSzPts val="1000"/>
              <a:buFont typeface="Arial"/>
              <a:buChar char="•"/>
            </a:pPr>
            <a:r>
              <a:rPr lang="en-US" sz="1000">
                <a:latin typeface="Roboto"/>
                <a:ea typeface="Roboto"/>
                <a:cs typeface="Roboto"/>
                <a:sym typeface="Roboto"/>
              </a:rPr>
              <a:t>For </a:t>
            </a:r>
            <a:r>
              <a:rPr b="1" lang="en-US" sz="1000">
                <a:latin typeface="Roboto"/>
                <a:ea typeface="Roboto"/>
                <a:cs typeface="Roboto"/>
                <a:sym typeface="Roboto"/>
              </a:rPr>
              <a:t>more protected information </a:t>
            </a:r>
            <a:r>
              <a:rPr lang="en-US" sz="1000">
                <a:latin typeface="Roboto"/>
                <a:ea typeface="Roboto"/>
                <a:cs typeface="Roboto"/>
                <a:sym typeface="Roboto"/>
              </a:rPr>
              <a:t>trigger an email alert if more than </a:t>
            </a:r>
            <a:r>
              <a:rPr b="1" lang="en-US" sz="1000">
                <a:latin typeface="Roboto"/>
                <a:ea typeface="Roboto"/>
                <a:cs typeface="Roboto"/>
                <a:sym typeface="Roboto"/>
              </a:rPr>
              <a:t>5 Error 401 occur at any time or OK 200 </a:t>
            </a:r>
            <a:r>
              <a:rPr lang="en-US" sz="1000">
                <a:latin typeface="Roboto"/>
                <a:ea typeface="Roboto"/>
                <a:cs typeface="Roboto"/>
                <a:sym typeface="Roboto"/>
              </a:rPr>
              <a:t>is a response </a:t>
            </a:r>
            <a:r>
              <a:rPr b="1" lang="en-US" sz="1000">
                <a:latin typeface="Roboto"/>
                <a:ea typeface="Roboto"/>
                <a:cs typeface="Roboto"/>
                <a:sym typeface="Roboto"/>
              </a:rPr>
              <a:t>from untrusted IP</a:t>
            </a:r>
            <a:r>
              <a:rPr lang="en-US" sz="1000">
                <a:latin typeface="Roboto"/>
                <a:ea typeface="Roboto"/>
                <a:cs typeface="Roboto"/>
                <a:sym typeface="Roboto"/>
              </a:rPr>
              <a:t>.  </a:t>
            </a:r>
            <a:br>
              <a:rPr b="1" lang="en-US" sz="1000">
                <a:latin typeface="Roboto"/>
                <a:ea typeface="Roboto"/>
                <a:cs typeface="Roboto"/>
                <a:sym typeface="Roboto"/>
              </a:rPr>
            </a:br>
            <a:endParaRPr sz="1000">
              <a:latin typeface="Roboto"/>
              <a:ea typeface="Roboto"/>
              <a:cs typeface="Roboto"/>
              <a:sym typeface="Roboto"/>
            </a:endParaRPr>
          </a:p>
          <a:p>
            <a:pPr indent="0" lvl="0" marL="0" rtl="0" algn="l">
              <a:lnSpc>
                <a:spcPct val="115000"/>
              </a:lnSpc>
              <a:spcBef>
                <a:spcPts val="0"/>
              </a:spcBef>
              <a:spcAft>
                <a:spcPts val="0"/>
              </a:spcAft>
              <a:buSzPts val="1000"/>
              <a:buNone/>
            </a:pPr>
            <a:r>
              <a:t/>
            </a:r>
            <a:endParaRPr sz="1000">
              <a:latin typeface="Roboto"/>
              <a:ea typeface="Roboto"/>
              <a:cs typeface="Roboto"/>
              <a:sym typeface="Roboto"/>
            </a:endParaRPr>
          </a:p>
        </p:txBody>
      </p:sp>
      <p:sp>
        <p:nvSpPr>
          <p:cNvPr id="1266" name="Google Shape;1266;p21"/>
          <p:cNvSpPr txBox="1"/>
          <p:nvPr>
            <p:ph idx="3" type="subTitle"/>
          </p:nvPr>
        </p:nvSpPr>
        <p:spPr>
          <a:xfrm>
            <a:off x="4445368" y="1490400"/>
            <a:ext cx="4298400" cy="33018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1000"/>
              <a:buNone/>
            </a:pPr>
            <a:r>
              <a:rPr lang="en-US" sz="1000">
                <a:latin typeface="Roboto"/>
                <a:ea typeface="Roboto"/>
                <a:cs typeface="Roboto"/>
                <a:sym typeface="Roboto"/>
              </a:rPr>
              <a:t>Implement a </a:t>
            </a:r>
            <a:r>
              <a:rPr b="1" lang="en-US" sz="1000">
                <a:latin typeface="Roboto"/>
                <a:ea typeface="Roboto"/>
                <a:cs typeface="Roboto"/>
                <a:sym typeface="Roboto"/>
              </a:rPr>
              <a:t>strong password policy</a:t>
            </a:r>
            <a:r>
              <a:rPr lang="en-US" sz="1000">
                <a:latin typeface="Roboto"/>
                <a:ea typeface="Roboto"/>
                <a:cs typeface="Roboto"/>
                <a:sym typeface="Roboto"/>
              </a:rPr>
              <a:t>. For example, passwords must be 8 – 16 character, have at least 1 upper &amp; lower, number, and special character. </a:t>
            </a:r>
            <a:endParaRPr/>
          </a:p>
          <a:p>
            <a:pPr indent="0" lvl="0" marL="0" rtl="0" algn="l">
              <a:lnSpc>
                <a:spcPct val="115000"/>
              </a:lnSpc>
              <a:spcBef>
                <a:spcPts val="0"/>
              </a:spcBef>
              <a:spcAft>
                <a:spcPts val="0"/>
              </a:spcAft>
              <a:buSzPts val="1000"/>
              <a:buNone/>
            </a:pPr>
            <a:r>
              <a:t/>
            </a:r>
            <a:endParaRPr sz="1000">
              <a:latin typeface="Roboto"/>
              <a:ea typeface="Roboto"/>
              <a:cs typeface="Roboto"/>
              <a:sym typeface="Roboto"/>
            </a:endParaRPr>
          </a:p>
          <a:p>
            <a:pPr indent="0" lvl="0" marL="0" rtl="0" algn="l">
              <a:lnSpc>
                <a:spcPct val="115000"/>
              </a:lnSpc>
              <a:spcBef>
                <a:spcPts val="0"/>
              </a:spcBef>
              <a:spcAft>
                <a:spcPts val="0"/>
              </a:spcAft>
              <a:buSzPts val="1000"/>
              <a:buNone/>
            </a:pPr>
            <a:r>
              <a:rPr lang="en-US" sz="1000">
                <a:latin typeface="Roboto"/>
                <a:ea typeface="Roboto"/>
                <a:cs typeface="Roboto"/>
                <a:sym typeface="Roboto"/>
              </a:rPr>
              <a:t>Implement </a:t>
            </a:r>
            <a:r>
              <a:rPr b="1" lang="en-US" sz="1000">
                <a:latin typeface="Roboto"/>
                <a:ea typeface="Roboto"/>
                <a:cs typeface="Roboto"/>
                <a:sym typeface="Roboto"/>
              </a:rPr>
              <a:t>multi factor authentication</a:t>
            </a:r>
            <a:r>
              <a:rPr lang="en-US" sz="1000">
                <a:latin typeface="Roboto"/>
                <a:ea typeface="Roboto"/>
                <a:cs typeface="Roboto"/>
                <a:sym typeface="Roboto"/>
              </a:rPr>
              <a:t>. Upon login there is another login that requires other information. For example, answers to security questions, pin. </a:t>
            </a:r>
            <a:br>
              <a:rPr lang="en-US" sz="1000">
                <a:latin typeface="Roboto"/>
                <a:ea typeface="Roboto"/>
                <a:cs typeface="Roboto"/>
                <a:sym typeface="Roboto"/>
              </a:rPr>
            </a:br>
            <a:br>
              <a:rPr lang="en-US" sz="1000">
                <a:latin typeface="Roboto"/>
                <a:ea typeface="Roboto"/>
                <a:cs typeface="Roboto"/>
                <a:sym typeface="Roboto"/>
              </a:rPr>
            </a:br>
            <a:r>
              <a:rPr lang="en-US" sz="1000">
                <a:latin typeface="Roboto"/>
                <a:ea typeface="Roboto"/>
                <a:cs typeface="Roboto"/>
                <a:sym typeface="Roboto"/>
              </a:rPr>
              <a:t>Implement a </a:t>
            </a:r>
            <a:r>
              <a:rPr b="1" lang="en-US" sz="1000">
                <a:latin typeface="Roboto"/>
                <a:ea typeface="Roboto"/>
                <a:cs typeface="Roboto"/>
                <a:sym typeface="Roboto"/>
              </a:rPr>
              <a:t>captcha</a:t>
            </a:r>
            <a:r>
              <a:rPr lang="en-US" sz="1000">
                <a:latin typeface="Roboto"/>
                <a:ea typeface="Roboto"/>
                <a:cs typeface="Roboto"/>
                <a:sym typeface="Roboto"/>
              </a:rPr>
              <a:t> to test whether it is a person of computer login in. </a:t>
            </a:r>
            <a:br>
              <a:rPr lang="en-US" sz="1000">
                <a:latin typeface="Roboto"/>
                <a:ea typeface="Roboto"/>
                <a:cs typeface="Roboto"/>
                <a:sym typeface="Roboto"/>
              </a:rPr>
            </a:br>
            <a:br>
              <a:rPr lang="en-US" sz="1000">
                <a:latin typeface="Roboto"/>
                <a:ea typeface="Roboto"/>
                <a:cs typeface="Roboto"/>
                <a:sym typeface="Roboto"/>
              </a:rPr>
            </a:br>
            <a:r>
              <a:rPr lang="en-US" sz="1000">
                <a:latin typeface="Roboto"/>
                <a:ea typeface="Roboto"/>
                <a:cs typeface="Roboto"/>
                <a:sym typeface="Roboto"/>
              </a:rPr>
              <a:t>. </a:t>
            </a:r>
            <a:endParaRPr sz="1000">
              <a:latin typeface="Roboto"/>
              <a:ea typeface="Roboto"/>
              <a:cs typeface="Roboto"/>
              <a:sym typeface="Roboto"/>
            </a:endParaRPr>
          </a:p>
        </p:txBody>
      </p:sp>
      <p:pic>
        <p:nvPicPr>
          <p:cNvPr descr="Multi-Factor Authentication -" id="1267" name="Google Shape;1267;p21"/>
          <p:cNvPicPr preferRelativeResize="0"/>
          <p:nvPr/>
        </p:nvPicPr>
        <p:blipFill rotWithShape="1">
          <a:blip r:embed="rId4">
            <a:alphaModFix/>
          </a:blip>
          <a:srcRect b="0" l="0" r="0" t="0"/>
          <a:stretch/>
        </p:blipFill>
        <p:spPr>
          <a:xfrm>
            <a:off x="5568968" y="3263078"/>
            <a:ext cx="1984613" cy="997744"/>
          </a:xfrm>
          <a:prstGeom prst="roundRect">
            <a:avLst>
              <a:gd fmla="val 16667" name="adj"/>
            </a:avLst>
          </a:prstGeom>
          <a:noFill/>
          <a:ln>
            <a:noFill/>
          </a:ln>
          <a:effectLst>
            <a:outerShdw blurRad="152400" kx="110000" rotWithShape="0" algn="tl" dir="900000" dist="12000" sy="98000" ky="200000">
              <a:srgbClr val="000000">
                <a:alpha val="29803"/>
              </a:srgbClr>
            </a:outerShdw>
          </a:effectLst>
        </p:spPr>
      </p:pic>
      <p:pic>
        <p:nvPicPr>
          <p:cNvPr descr="Best Practice: Strong Password Policy - 1. Frontline" id="1268" name="Google Shape;1268;p21"/>
          <p:cNvPicPr preferRelativeResize="0"/>
          <p:nvPr/>
        </p:nvPicPr>
        <p:blipFill rotWithShape="1">
          <a:blip r:embed="rId5">
            <a:alphaModFix/>
          </a:blip>
          <a:srcRect b="0" l="0" r="0" t="0"/>
          <a:stretch/>
        </p:blipFill>
        <p:spPr>
          <a:xfrm>
            <a:off x="4904333" y="3700462"/>
            <a:ext cx="1472143" cy="997744"/>
          </a:xfrm>
          <a:prstGeom prst="roundRect">
            <a:avLst>
              <a:gd fmla="val 16667" name="adj"/>
            </a:avLst>
          </a:prstGeom>
          <a:noFill/>
          <a:ln>
            <a:noFill/>
          </a:ln>
          <a:effectLst>
            <a:outerShdw blurRad="152400" kx="110000" rotWithShape="0" algn="tl" dir="900000" dist="12000" sy="98000" ky="200000">
              <a:srgbClr val="000000">
                <a:alpha val="29803"/>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Mitigation: Detecting the WebDAV Connection</a:t>
            </a:r>
            <a:endParaRPr/>
          </a:p>
        </p:txBody>
      </p:sp>
      <p:sp>
        <p:nvSpPr>
          <p:cNvPr id="1274" name="Google Shape;1274;p22"/>
          <p:cNvSpPr txBox="1"/>
          <p:nvPr>
            <p:ph idx="3" type="subTitle"/>
          </p:nvPr>
        </p:nvSpPr>
        <p:spPr>
          <a:xfrm>
            <a:off x="4371825" y="1443038"/>
            <a:ext cx="4565005" cy="3463462"/>
          </a:xfrm>
          <a:prstGeom prst="rect">
            <a:avLst/>
          </a:prstGeom>
          <a:noFill/>
          <a:ln>
            <a:noFill/>
          </a:ln>
        </p:spPr>
        <p:txBody>
          <a:bodyPr anchorCtr="0" anchor="t" bIns="0" lIns="457200" spcFirstLastPara="1" rIns="457200" wrap="square" tIns="0">
            <a:noAutofit/>
          </a:bodyPr>
          <a:lstStyle/>
          <a:p>
            <a:pPr indent="-171450" lvl="0" marL="171450" rtl="0" algn="l">
              <a:lnSpc>
                <a:spcPct val="115000"/>
              </a:lnSpc>
              <a:spcBef>
                <a:spcPts val="0"/>
              </a:spcBef>
              <a:spcAft>
                <a:spcPts val="0"/>
              </a:spcAft>
              <a:buSzPts val="1000"/>
              <a:buFont typeface="Arial"/>
              <a:buChar char="•"/>
            </a:pPr>
            <a:r>
              <a:rPr lang="en-US" sz="1000">
                <a:latin typeface="Roboto"/>
                <a:ea typeface="Roboto"/>
                <a:cs typeface="Roboto"/>
                <a:sym typeface="Roboto"/>
              </a:rPr>
              <a:t>To resolve this issue the </a:t>
            </a:r>
            <a:r>
              <a:rPr b="1" lang="en-US" sz="1000">
                <a:latin typeface="Roboto"/>
                <a:ea typeface="Roboto"/>
                <a:cs typeface="Roboto"/>
                <a:sym typeface="Roboto"/>
              </a:rPr>
              <a:t>httpd.conf file needs to be edited</a:t>
            </a:r>
            <a:r>
              <a:rPr lang="en-US" sz="1000">
                <a:latin typeface="Roboto"/>
                <a:ea typeface="Roboto"/>
                <a:cs typeface="Roboto"/>
                <a:sym typeface="Roboto"/>
              </a:rPr>
              <a:t> at the section for the specific directory on the website.</a:t>
            </a:r>
            <a:endParaRPr/>
          </a:p>
          <a:p>
            <a:pPr indent="-171450" lvl="0" marL="171450" rtl="0" algn="l">
              <a:lnSpc>
                <a:spcPct val="115000"/>
              </a:lnSpc>
              <a:spcBef>
                <a:spcPts val="0"/>
              </a:spcBef>
              <a:spcAft>
                <a:spcPts val="0"/>
              </a:spcAft>
              <a:buSzPts val="1000"/>
              <a:buFont typeface="Arial"/>
              <a:buChar char="•"/>
            </a:pPr>
            <a:r>
              <a:rPr lang="en-US" sz="1000">
                <a:latin typeface="Roboto"/>
                <a:ea typeface="Roboto"/>
                <a:cs typeface="Roboto"/>
                <a:sym typeface="Roboto"/>
              </a:rPr>
              <a:t>Modifying the configuration on the host. The purpose of the modification is to block access from unauthorized users to the “webdav”.  Thereby blocking access from any IP other than those listed. </a:t>
            </a:r>
            <a:br>
              <a:rPr lang="en-US" sz="1000">
                <a:latin typeface="Roboto"/>
                <a:ea typeface="Roboto"/>
                <a:cs typeface="Roboto"/>
                <a:sym typeface="Roboto"/>
              </a:rPr>
            </a:br>
            <a:endParaRPr sz="1000">
              <a:latin typeface="Roboto"/>
              <a:ea typeface="Roboto"/>
              <a:cs typeface="Roboto"/>
              <a:sym typeface="Roboto"/>
            </a:endParaRPr>
          </a:p>
          <a:p>
            <a:pPr indent="-171450" lvl="0" marL="171450" rtl="0" algn="l">
              <a:lnSpc>
                <a:spcPct val="115000"/>
              </a:lnSpc>
              <a:spcBef>
                <a:spcPts val="0"/>
              </a:spcBef>
              <a:spcAft>
                <a:spcPts val="0"/>
              </a:spcAft>
              <a:buSzPts val="1000"/>
              <a:buFont typeface="Arial"/>
              <a:buChar char="•"/>
            </a:pPr>
            <a:r>
              <a:rPr lang="en-US" sz="1000" u="sng">
                <a:latin typeface="Roboto"/>
                <a:ea typeface="Roboto"/>
                <a:cs typeface="Roboto"/>
                <a:sym typeface="Roboto"/>
              </a:rPr>
              <a:t>Command :</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&lt;Directory /var/www/webdav/&gt;</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Order allow,deny</a:t>
            </a:r>
            <a:endParaRPr b="0" i="1" sz="1000" strike="noStrike">
              <a:latin typeface="Roboto"/>
              <a:ea typeface="Roboto"/>
              <a:cs typeface="Roboto"/>
              <a:sym typeface="Roboto"/>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Allow from 192.168.1.1</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Allow from 192.168.1.105</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Allow from 127</a:t>
            </a:r>
            <a:endParaRPr/>
          </a:p>
          <a:p>
            <a:pPr indent="0" lvl="0" marL="0" rtl="0" algn="l">
              <a:lnSpc>
                <a:spcPct val="115000"/>
              </a:lnSpc>
              <a:spcBef>
                <a:spcPts val="0"/>
              </a:spcBef>
              <a:spcAft>
                <a:spcPts val="0"/>
              </a:spcAft>
              <a:buSzPts val="1000"/>
              <a:buNone/>
            </a:pPr>
            <a:r>
              <a:rPr b="1" i="1" lang="en-US" sz="1000" strike="noStrike">
                <a:latin typeface="Roboto"/>
                <a:ea typeface="Roboto"/>
                <a:cs typeface="Roboto"/>
                <a:sym typeface="Roboto"/>
              </a:rPr>
              <a:t>Deny from all</a:t>
            </a:r>
            <a:br>
              <a:rPr b="1" i="1" lang="en-US" sz="1000" strike="noStrike">
                <a:latin typeface="Roboto"/>
                <a:ea typeface="Roboto"/>
                <a:cs typeface="Roboto"/>
                <a:sym typeface="Roboto"/>
              </a:rPr>
            </a:br>
            <a:r>
              <a:rPr b="0" i="1" lang="en-US" sz="1000" strike="noStrike">
                <a:latin typeface="Roboto"/>
                <a:ea typeface="Roboto"/>
                <a:cs typeface="Roboto"/>
                <a:sym typeface="Roboto"/>
              </a:rPr>
              <a:t>&lt;/Directory&gt;</a:t>
            </a:r>
            <a:endParaRPr/>
          </a:p>
        </p:txBody>
      </p:sp>
      <p:pic>
        <p:nvPicPr>
          <p:cNvPr descr="Pin by Danny Guardiola on D&amp;D Concept Art | Fantasy dragon, Dragon  pictures, Warcraft art" id="1275" name="Google Shape;1275;p22"/>
          <p:cNvPicPr preferRelativeResize="0"/>
          <p:nvPr/>
        </p:nvPicPr>
        <p:blipFill rotWithShape="1">
          <a:blip r:embed="rId3">
            <a:alphaModFix/>
          </a:blip>
          <a:srcRect b="0" l="0" r="0" t="0"/>
          <a:stretch/>
        </p:blipFill>
        <p:spPr>
          <a:xfrm>
            <a:off x="7643889" y="3255731"/>
            <a:ext cx="1026336" cy="1343025"/>
          </a:xfrm>
          <a:prstGeom prst="roundRect">
            <a:avLst>
              <a:gd fmla="val 16667" name="adj"/>
            </a:avLst>
          </a:prstGeom>
          <a:noFill/>
          <a:ln>
            <a:noFill/>
          </a:ln>
          <a:effectLst>
            <a:outerShdw blurRad="152400" kx="110000" rotWithShape="0" algn="tl" dir="900000" dist="12000" sy="98000" ky="200000">
              <a:srgbClr val="000000">
                <a:alpha val="29803"/>
              </a:srgbClr>
            </a:outerShdw>
          </a:effectLst>
        </p:spPr>
      </p:pic>
      <p:sp>
        <p:nvSpPr>
          <p:cNvPr id="1276" name="Google Shape;1276;p22"/>
          <p:cNvSpPr txBox="1"/>
          <p:nvPr>
            <p:ph idx="2" type="subTitle"/>
          </p:nvPr>
        </p:nvSpPr>
        <p:spPr>
          <a:xfrm>
            <a:off x="73425" y="1443038"/>
            <a:ext cx="4298400" cy="2878931"/>
          </a:xfrm>
          <a:prstGeom prst="rect">
            <a:avLst/>
          </a:prstGeom>
          <a:noFill/>
          <a:ln>
            <a:noFill/>
          </a:ln>
        </p:spPr>
        <p:txBody>
          <a:bodyPr anchorCtr="0" anchor="t" bIns="0" lIns="457200" spcFirstLastPara="1" rIns="457200" wrap="square" tIns="0">
            <a:noAutofit/>
          </a:bodyPr>
          <a:lstStyle/>
          <a:p>
            <a:pPr indent="-171450" lvl="0" marL="171450" rtl="0" algn="l">
              <a:lnSpc>
                <a:spcPct val="115000"/>
              </a:lnSpc>
              <a:spcBef>
                <a:spcPts val="0"/>
              </a:spcBef>
              <a:spcAft>
                <a:spcPts val="0"/>
              </a:spcAft>
              <a:buSzPts val="1000"/>
              <a:buFont typeface="Arial"/>
              <a:buChar char="•"/>
            </a:pPr>
            <a:r>
              <a:rPr lang="en-US" sz="1000"/>
              <a:t>An </a:t>
            </a:r>
            <a:r>
              <a:rPr b="1" lang="en-US" sz="1000"/>
              <a:t>email alert </a:t>
            </a:r>
            <a:r>
              <a:rPr lang="en-US" sz="1000"/>
              <a:t>can be generated when there is unauthorized access from a user on the system. </a:t>
            </a:r>
            <a:endParaRPr/>
          </a:p>
          <a:p>
            <a:pPr indent="-222250" lvl="0" marL="285750" rtl="0" algn="l">
              <a:lnSpc>
                <a:spcPct val="115000"/>
              </a:lnSpc>
              <a:spcBef>
                <a:spcPts val="0"/>
              </a:spcBef>
              <a:spcAft>
                <a:spcPts val="0"/>
              </a:spcAft>
              <a:buSzPts val="1000"/>
              <a:buFont typeface="Arial"/>
              <a:buNone/>
            </a:pPr>
            <a:r>
              <a:t/>
            </a:r>
            <a:endParaRPr sz="1000"/>
          </a:p>
          <a:p>
            <a:pPr indent="-171450" lvl="0" marL="171450" rtl="0" algn="l">
              <a:lnSpc>
                <a:spcPct val="115000"/>
              </a:lnSpc>
              <a:spcBef>
                <a:spcPts val="0"/>
              </a:spcBef>
              <a:spcAft>
                <a:spcPts val="0"/>
              </a:spcAft>
              <a:buSzPts val="1000"/>
              <a:buFont typeface="Arial"/>
              <a:buChar char="•"/>
            </a:pPr>
            <a:r>
              <a:rPr lang="en-US" sz="1000"/>
              <a:t>The suitable </a:t>
            </a:r>
            <a:r>
              <a:rPr b="1" lang="en-US" sz="1000"/>
              <a:t>threshold</a:t>
            </a:r>
            <a:r>
              <a:rPr lang="en-US" sz="1000"/>
              <a:t> for this email to be generated would be </a:t>
            </a:r>
            <a:r>
              <a:rPr b="1" lang="en-US" sz="1000"/>
              <a:t>1 unauthorized </a:t>
            </a:r>
            <a:r>
              <a:rPr lang="en-US" sz="1000"/>
              <a:t>access determined by the system. </a:t>
            </a:r>
            <a:endParaRPr/>
          </a:p>
          <a:p>
            <a:pPr indent="-222250" lvl="0" marL="285750" rtl="0" algn="l">
              <a:lnSpc>
                <a:spcPct val="115000"/>
              </a:lnSpc>
              <a:spcBef>
                <a:spcPts val="0"/>
              </a:spcBef>
              <a:spcAft>
                <a:spcPts val="0"/>
              </a:spcAft>
              <a:buSzPts val="1000"/>
              <a:buFont typeface="Arial"/>
              <a:buNone/>
            </a:pPr>
            <a:r>
              <a:t/>
            </a:r>
            <a:endParaRPr sz="1000"/>
          </a:p>
          <a:p>
            <a:pPr indent="-171450" lvl="0" marL="171450" rtl="0" algn="l">
              <a:lnSpc>
                <a:spcPct val="115000"/>
              </a:lnSpc>
              <a:spcBef>
                <a:spcPts val="0"/>
              </a:spcBef>
              <a:spcAft>
                <a:spcPts val="0"/>
              </a:spcAft>
              <a:buSzPts val="1000"/>
              <a:buFont typeface="Arial"/>
              <a:buChar char="•"/>
            </a:pPr>
            <a:r>
              <a:rPr lang="en-US" sz="1000"/>
              <a:t>The system would </a:t>
            </a:r>
            <a:r>
              <a:rPr b="1" lang="en-US" sz="1000"/>
              <a:t>determine</a:t>
            </a:r>
            <a:r>
              <a:rPr lang="en-US" sz="1000"/>
              <a:t> whether this is in fact </a:t>
            </a:r>
            <a:r>
              <a:rPr b="1" lang="en-US" sz="1000"/>
              <a:t>unauthorized</a:t>
            </a:r>
            <a:r>
              <a:rPr lang="en-US" sz="1000"/>
              <a:t> based on a comparison to the list of allowed users </a:t>
            </a:r>
            <a:r>
              <a:rPr b="1" lang="en-US" sz="1000"/>
              <a:t>from allowed IP addresses</a:t>
            </a:r>
            <a:r>
              <a:rPr lang="en-US" sz="1000"/>
              <a:t>.</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Mitigation: Identifying Reverse Shell Uploads</a:t>
            </a:r>
            <a:endParaRPr/>
          </a:p>
        </p:txBody>
      </p:sp>
      <p:sp>
        <p:nvSpPr>
          <p:cNvPr id="1282" name="Google Shape;1282;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83" name="Google Shape;1283;p23"/>
          <p:cNvSpPr txBox="1"/>
          <p:nvPr>
            <p:ph idx="2" type="subTitle"/>
          </p:nvPr>
        </p:nvSpPr>
        <p:spPr>
          <a:xfrm>
            <a:off x="73425" y="1443038"/>
            <a:ext cx="4205681" cy="2957512"/>
          </a:xfrm>
          <a:prstGeom prst="rect">
            <a:avLst/>
          </a:prstGeom>
          <a:noFill/>
          <a:ln>
            <a:noFill/>
          </a:ln>
        </p:spPr>
        <p:txBody>
          <a:bodyPr anchorCtr="0" anchor="t" bIns="0" lIns="457200" spcFirstLastPara="1" rIns="457200" wrap="square" tIns="0">
            <a:noAutofit/>
          </a:bodyPr>
          <a:lstStyle/>
          <a:p>
            <a:pPr indent="-171450" lvl="0" marL="171450" rtl="0" algn="l">
              <a:lnSpc>
                <a:spcPct val="115000"/>
              </a:lnSpc>
              <a:spcBef>
                <a:spcPts val="0"/>
              </a:spcBef>
              <a:spcAft>
                <a:spcPts val="0"/>
              </a:spcAft>
              <a:buSzPts val="1000"/>
              <a:buFont typeface="Arial"/>
              <a:buChar char="•"/>
            </a:pPr>
            <a:r>
              <a:rPr lang="en-US" sz="1000"/>
              <a:t>An </a:t>
            </a:r>
            <a:r>
              <a:rPr b="1" lang="en-US" sz="1000"/>
              <a:t>email alert </a:t>
            </a:r>
            <a:r>
              <a:rPr lang="en-US" sz="1000"/>
              <a:t>can be generated when there is unauthorized access from a user on the system and as well when there is unauthorized file upload taking place. </a:t>
            </a:r>
            <a:endParaRPr/>
          </a:p>
          <a:p>
            <a:pPr indent="-222250" lvl="0" marL="285750" rtl="0" algn="l">
              <a:lnSpc>
                <a:spcPct val="115000"/>
              </a:lnSpc>
              <a:spcBef>
                <a:spcPts val="0"/>
              </a:spcBef>
              <a:spcAft>
                <a:spcPts val="0"/>
              </a:spcAft>
              <a:buSzPts val="1000"/>
              <a:buFont typeface="Arial"/>
              <a:buNone/>
            </a:pPr>
            <a:r>
              <a:t/>
            </a:r>
            <a:endParaRPr sz="1000"/>
          </a:p>
          <a:p>
            <a:pPr indent="-171450" lvl="0" marL="171450" rtl="0" algn="l">
              <a:lnSpc>
                <a:spcPct val="115000"/>
              </a:lnSpc>
              <a:spcBef>
                <a:spcPts val="0"/>
              </a:spcBef>
              <a:spcAft>
                <a:spcPts val="0"/>
              </a:spcAft>
              <a:buSzPts val="1000"/>
              <a:buFont typeface="Arial"/>
              <a:buChar char="•"/>
            </a:pPr>
            <a:r>
              <a:rPr lang="en-US" sz="1000"/>
              <a:t>The suitable </a:t>
            </a:r>
            <a:r>
              <a:rPr b="1" lang="en-US" sz="1000"/>
              <a:t>threshold</a:t>
            </a:r>
            <a:r>
              <a:rPr lang="en-US" sz="1000"/>
              <a:t> for this email to be generated would be </a:t>
            </a:r>
            <a:r>
              <a:rPr b="1" lang="en-US" sz="1000"/>
              <a:t>based on the “put” </a:t>
            </a:r>
            <a:r>
              <a:rPr lang="en-US" sz="1000"/>
              <a:t>method request </a:t>
            </a:r>
            <a:r>
              <a:rPr b="1" lang="en-US" sz="1000"/>
              <a:t>from non-trusted IPs</a:t>
            </a:r>
            <a:r>
              <a:rPr lang="en-US" sz="1000"/>
              <a:t>. </a:t>
            </a:r>
            <a:endParaRPr/>
          </a:p>
          <a:p>
            <a:pPr indent="0" lvl="0" marL="0" rtl="0" algn="l">
              <a:lnSpc>
                <a:spcPct val="115000"/>
              </a:lnSpc>
              <a:spcBef>
                <a:spcPts val="0"/>
              </a:spcBef>
              <a:spcAft>
                <a:spcPts val="0"/>
              </a:spcAft>
              <a:buSzPts val="1000"/>
              <a:buNone/>
            </a:pPr>
            <a:r>
              <a:t/>
            </a:r>
            <a:endParaRPr sz="1000"/>
          </a:p>
          <a:p>
            <a:pPr indent="-171450" lvl="0" marL="171450" rtl="0" algn="l">
              <a:lnSpc>
                <a:spcPct val="115000"/>
              </a:lnSpc>
              <a:spcBef>
                <a:spcPts val="0"/>
              </a:spcBef>
              <a:spcAft>
                <a:spcPts val="0"/>
              </a:spcAft>
              <a:buSzPts val="1000"/>
              <a:buFont typeface="Arial"/>
              <a:buChar char="•"/>
            </a:pPr>
            <a:r>
              <a:rPr lang="en-US" sz="1000"/>
              <a:t>The rules by which the system would determine whether this is in fact </a:t>
            </a:r>
            <a:r>
              <a:rPr b="1" lang="en-US" sz="1000"/>
              <a:t>unauthorized</a:t>
            </a:r>
            <a:r>
              <a:rPr lang="en-US" sz="1000"/>
              <a:t> file upload </a:t>
            </a:r>
            <a:r>
              <a:rPr b="1" lang="en-US" sz="1000"/>
              <a:t>is based on</a:t>
            </a:r>
            <a:r>
              <a:rPr lang="en-US" sz="1000"/>
              <a:t> comparison to the list of </a:t>
            </a:r>
            <a:r>
              <a:rPr b="1" lang="en-US" sz="1000"/>
              <a:t>allowed users IP </a:t>
            </a:r>
            <a:r>
              <a:rPr lang="en-US" sz="1000"/>
              <a:t>addresses allowed to access and upload.</a:t>
            </a:r>
            <a:endParaRPr sz="1400"/>
          </a:p>
          <a:p>
            <a:pPr indent="0" lvl="0" marL="0" rtl="0" algn="l">
              <a:lnSpc>
                <a:spcPct val="115000"/>
              </a:lnSpc>
              <a:spcBef>
                <a:spcPts val="0"/>
              </a:spcBef>
              <a:spcAft>
                <a:spcPts val="0"/>
              </a:spcAft>
              <a:buSzPts val="1400"/>
              <a:buNone/>
            </a:pPr>
            <a:r>
              <a:t/>
            </a:r>
            <a:endParaRPr sz="1400"/>
          </a:p>
        </p:txBody>
      </p:sp>
      <p:sp>
        <p:nvSpPr>
          <p:cNvPr id="1284" name="Google Shape;1284;p23"/>
          <p:cNvSpPr txBox="1"/>
          <p:nvPr>
            <p:ph idx="3" type="subTitle"/>
          </p:nvPr>
        </p:nvSpPr>
        <p:spPr>
          <a:xfrm>
            <a:off x="4371825" y="1443038"/>
            <a:ext cx="4565005" cy="3463462"/>
          </a:xfrm>
          <a:prstGeom prst="rect">
            <a:avLst/>
          </a:prstGeom>
          <a:noFill/>
          <a:ln>
            <a:noFill/>
          </a:ln>
        </p:spPr>
        <p:txBody>
          <a:bodyPr anchorCtr="0" anchor="t" bIns="0" lIns="457200" spcFirstLastPara="1" rIns="457200" wrap="square" tIns="0">
            <a:noAutofit/>
          </a:bodyPr>
          <a:lstStyle/>
          <a:p>
            <a:pPr indent="-171450" lvl="0" marL="171450" rtl="0" algn="l">
              <a:lnSpc>
                <a:spcPct val="115000"/>
              </a:lnSpc>
              <a:spcBef>
                <a:spcPts val="0"/>
              </a:spcBef>
              <a:spcAft>
                <a:spcPts val="0"/>
              </a:spcAft>
              <a:buSzPts val="1000"/>
              <a:buFont typeface="Arial"/>
              <a:buChar char="•"/>
            </a:pPr>
            <a:r>
              <a:rPr lang="en-US" sz="1000">
                <a:latin typeface="Roboto"/>
                <a:ea typeface="Roboto"/>
                <a:cs typeface="Roboto"/>
                <a:sym typeface="Roboto"/>
              </a:rPr>
              <a:t>To resolve this issue the </a:t>
            </a:r>
            <a:r>
              <a:rPr b="1" lang="en-US" sz="1000">
                <a:latin typeface="Roboto"/>
                <a:ea typeface="Roboto"/>
                <a:cs typeface="Roboto"/>
                <a:sym typeface="Roboto"/>
              </a:rPr>
              <a:t>httpd.conf file needs to be edited</a:t>
            </a:r>
            <a:r>
              <a:rPr lang="en-US" sz="1000">
                <a:latin typeface="Roboto"/>
                <a:ea typeface="Roboto"/>
                <a:cs typeface="Roboto"/>
                <a:sym typeface="Roboto"/>
              </a:rPr>
              <a:t> at the section for the specific directory on the website.</a:t>
            </a:r>
            <a:endParaRPr/>
          </a:p>
          <a:p>
            <a:pPr indent="-171450" lvl="0" marL="171450" rtl="0" algn="l">
              <a:lnSpc>
                <a:spcPct val="115000"/>
              </a:lnSpc>
              <a:spcBef>
                <a:spcPts val="0"/>
              </a:spcBef>
              <a:spcAft>
                <a:spcPts val="0"/>
              </a:spcAft>
              <a:buSzPts val="1000"/>
              <a:buFont typeface="Arial"/>
              <a:buChar char="•"/>
            </a:pPr>
            <a:r>
              <a:rPr lang="en-US" sz="1000">
                <a:latin typeface="Roboto"/>
                <a:ea typeface="Roboto"/>
                <a:cs typeface="Roboto"/>
                <a:sym typeface="Roboto"/>
              </a:rPr>
              <a:t>The HTTP protocol supports many </a:t>
            </a:r>
            <a:r>
              <a:rPr b="1" lang="en-US" sz="1000">
                <a:latin typeface="Roboto"/>
                <a:ea typeface="Roboto"/>
                <a:cs typeface="Roboto"/>
                <a:sym typeface="Roboto"/>
              </a:rPr>
              <a:t>request methods </a:t>
            </a:r>
            <a:r>
              <a:rPr lang="en-US" sz="1000">
                <a:latin typeface="Roboto"/>
                <a:ea typeface="Roboto"/>
                <a:cs typeface="Roboto"/>
                <a:sym typeface="Roboto"/>
              </a:rPr>
              <a:t>which can be tailored to suit the organizations needs</a:t>
            </a:r>
            <a:endParaRPr/>
          </a:p>
          <a:p>
            <a:pPr indent="-171450" lvl="0" marL="171450" rtl="0" algn="l">
              <a:lnSpc>
                <a:spcPct val="115000"/>
              </a:lnSpc>
              <a:spcBef>
                <a:spcPts val="0"/>
              </a:spcBef>
              <a:spcAft>
                <a:spcPts val="0"/>
              </a:spcAft>
              <a:buSzPts val="1000"/>
              <a:buFont typeface="Arial"/>
              <a:buChar char="•"/>
            </a:pPr>
            <a:r>
              <a:rPr lang="en-US" sz="1000">
                <a:latin typeface="Roboto"/>
                <a:ea typeface="Roboto"/>
                <a:cs typeface="Roboto"/>
                <a:sym typeface="Roboto"/>
              </a:rPr>
              <a:t>By default, the methods available for use are Options, Get, Head, Post, Put Delete, Trace and Connect are set. </a:t>
            </a:r>
            <a:r>
              <a:rPr b="1" lang="en-US" sz="1000">
                <a:latin typeface="Roboto"/>
                <a:ea typeface="Roboto"/>
                <a:cs typeface="Roboto"/>
                <a:sym typeface="Roboto"/>
              </a:rPr>
              <a:t>Denying</a:t>
            </a:r>
            <a:r>
              <a:rPr lang="en-US" sz="1000">
                <a:latin typeface="Roboto"/>
                <a:ea typeface="Roboto"/>
                <a:cs typeface="Roboto"/>
                <a:sym typeface="Roboto"/>
              </a:rPr>
              <a:t> them all would disable non-trusted Ips from uploading files. </a:t>
            </a:r>
            <a:endParaRPr/>
          </a:p>
          <a:p>
            <a:pPr indent="-171450" lvl="0" marL="171450" rtl="0" algn="l">
              <a:lnSpc>
                <a:spcPct val="115000"/>
              </a:lnSpc>
              <a:spcBef>
                <a:spcPts val="0"/>
              </a:spcBef>
              <a:spcAft>
                <a:spcPts val="0"/>
              </a:spcAft>
              <a:buSzPts val="1000"/>
              <a:buFont typeface="Arial"/>
              <a:buChar char="•"/>
            </a:pPr>
            <a:r>
              <a:rPr lang="en-US" sz="1000" u="sng">
                <a:latin typeface="Roboto"/>
                <a:ea typeface="Roboto"/>
                <a:cs typeface="Roboto"/>
                <a:sym typeface="Roboto"/>
              </a:rPr>
              <a:t>Command :</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&lt;Directory /var/www/webdav/&gt;</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Order allow,deny</a:t>
            </a:r>
            <a:endParaRPr b="0" i="1" sz="1000" strike="noStrike">
              <a:latin typeface="Roboto"/>
              <a:ea typeface="Roboto"/>
              <a:cs typeface="Roboto"/>
              <a:sym typeface="Roboto"/>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Allow from 192.168.1.1</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Allow from 192.168.1.105</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Allow from 127</a:t>
            </a:r>
            <a:endParaRPr/>
          </a:p>
          <a:p>
            <a:pPr indent="0" lvl="0" marL="0" rtl="0" algn="l">
              <a:lnSpc>
                <a:spcPct val="115000"/>
              </a:lnSpc>
              <a:spcBef>
                <a:spcPts val="0"/>
              </a:spcBef>
              <a:spcAft>
                <a:spcPts val="0"/>
              </a:spcAft>
              <a:buSzPts val="1000"/>
              <a:buNone/>
            </a:pPr>
            <a:r>
              <a:rPr b="1" i="1" lang="en-US" sz="1000" strike="noStrike">
                <a:latin typeface="Roboto"/>
                <a:ea typeface="Roboto"/>
                <a:cs typeface="Roboto"/>
                <a:sym typeface="Roboto"/>
              </a:rPr>
              <a:t>Deny from all</a:t>
            </a:r>
            <a:br>
              <a:rPr b="1" i="1" lang="en-US" sz="1000" strike="noStrike">
                <a:latin typeface="Roboto"/>
                <a:ea typeface="Roboto"/>
                <a:cs typeface="Roboto"/>
                <a:sym typeface="Roboto"/>
              </a:rPr>
            </a:br>
            <a:r>
              <a:rPr b="1" i="1" lang="en-US" sz="1000" strike="noStrike">
                <a:latin typeface="Roboto"/>
                <a:ea typeface="Roboto"/>
                <a:cs typeface="Roboto"/>
                <a:sym typeface="Roboto"/>
              </a:rPr>
              <a:t>&lt;LimitExcept GET POST HEAD&gt; </a:t>
            </a:r>
            <a:br>
              <a:rPr b="1" i="1" lang="en-US" sz="1000" strike="noStrike">
                <a:latin typeface="Roboto"/>
                <a:ea typeface="Roboto"/>
                <a:cs typeface="Roboto"/>
                <a:sym typeface="Roboto"/>
              </a:rPr>
            </a:br>
            <a:r>
              <a:rPr b="1" i="1" lang="en-US" sz="1000" strike="noStrike">
                <a:latin typeface="Roboto"/>
                <a:ea typeface="Roboto"/>
                <a:cs typeface="Roboto"/>
                <a:sym typeface="Roboto"/>
              </a:rPr>
              <a:t>Deny from all</a:t>
            </a:r>
            <a:br>
              <a:rPr b="1" i="1" lang="en-US" sz="1000" strike="noStrike">
                <a:latin typeface="Roboto"/>
                <a:ea typeface="Roboto"/>
                <a:cs typeface="Roboto"/>
                <a:sym typeface="Roboto"/>
              </a:rPr>
            </a:br>
            <a:r>
              <a:rPr b="1" i="1" lang="en-US" sz="1000" strike="noStrike">
                <a:latin typeface="Roboto"/>
                <a:ea typeface="Roboto"/>
                <a:cs typeface="Roboto"/>
                <a:sym typeface="Roboto"/>
              </a:rPr>
              <a:t>&lt;/LimitExcept&gt;</a:t>
            </a:r>
            <a:endParaRPr/>
          </a:p>
          <a:p>
            <a:pPr indent="0" lvl="0" marL="0" rtl="0" algn="l">
              <a:lnSpc>
                <a:spcPct val="115000"/>
              </a:lnSpc>
              <a:spcBef>
                <a:spcPts val="0"/>
              </a:spcBef>
              <a:spcAft>
                <a:spcPts val="0"/>
              </a:spcAft>
              <a:buSzPts val="1000"/>
              <a:buNone/>
            </a:pPr>
            <a:r>
              <a:rPr b="0" i="1" lang="en-US" sz="1000" strike="noStrike">
                <a:latin typeface="Roboto"/>
                <a:ea typeface="Roboto"/>
                <a:cs typeface="Roboto"/>
                <a:sym typeface="Roboto"/>
              </a:rPr>
              <a:t>&lt;/Directory&gt;</a:t>
            </a:r>
            <a:endParaRPr/>
          </a:p>
        </p:txBody>
      </p:sp>
      <p:pic>
        <p:nvPicPr>
          <p:cNvPr descr="Pin by Danny Guardiola on D&amp;D Concept Art | Fantasy dragon, Dragon  pictures, Warcraft art" id="1285" name="Google Shape;1285;p23"/>
          <p:cNvPicPr preferRelativeResize="0"/>
          <p:nvPr/>
        </p:nvPicPr>
        <p:blipFill rotWithShape="1">
          <a:blip r:embed="rId3">
            <a:alphaModFix/>
          </a:blip>
          <a:srcRect b="0" l="0" r="0" t="0"/>
          <a:stretch/>
        </p:blipFill>
        <p:spPr>
          <a:xfrm>
            <a:off x="7643889" y="3255731"/>
            <a:ext cx="1026336" cy="1343025"/>
          </a:xfrm>
          <a:prstGeom prst="roundRect">
            <a:avLst>
              <a:gd fmla="val 16667" name="adj"/>
            </a:avLst>
          </a:prstGeom>
          <a:noFill/>
          <a:ln>
            <a:noFill/>
          </a:ln>
          <a:effectLst>
            <a:outerShdw blurRad="152400" kx="110000" rotWithShape="0" algn="tl" dir="900000" dist="12000" sy="98000" ky="200000">
              <a:srgbClr val="000000">
                <a:alpha val="29803"/>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US"/>
              <a:t>Network Topology </a:t>
            </a:r>
            <a:endParaRPr/>
          </a:p>
        </p:txBody>
      </p:sp>
      <p:sp>
        <p:nvSpPr>
          <p:cNvPr id="1051" name="Google Shape;1051;p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4"/>
          <p:cNvSpPr txBox="1"/>
          <p:nvPr>
            <p:ph idx="3" type="subTitle"/>
          </p:nvPr>
        </p:nvSpPr>
        <p:spPr>
          <a:xfrm>
            <a:off x="7052550" y="832774"/>
            <a:ext cx="1814100" cy="3784800"/>
          </a:xfrm>
          <a:prstGeom prst="rect">
            <a:avLst/>
          </a:prstGeom>
          <a:gradFill>
            <a:gsLst>
              <a:gs pos="0">
                <a:schemeClr val="dk1"/>
              </a:gs>
              <a:gs pos="48000">
                <a:srgbClr val="070707"/>
              </a:gs>
              <a:gs pos="100000">
                <a:srgbClr val="666666"/>
              </a:gs>
            </a:gsLst>
            <a:lin ang="16200000" scaled="0"/>
          </a:gradFill>
          <a:ln>
            <a:noFill/>
          </a:ln>
        </p:spPr>
        <p:txBody>
          <a:bodyPr anchorCtr="0" anchor="t" bIns="182875" lIns="182875" spcFirstLastPara="1" rIns="182875" wrap="square" tIns="182875">
            <a:noAutofit/>
          </a:bodyPr>
          <a:lstStyle/>
          <a:p>
            <a:pPr indent="0" lvl="0" marL="0" rtl="0" algn="l">
              <a:lnSpc>
                <a:spcPct val="100000"/>
              </a:lnSpc>
              <a:spcBef>
                <a:spcPts val="0"/>
              </a:spcBef>
              <a:spcAft>
                <a:spcPts val="0"/>
              </a:spcAft>
              <a:buClr>
                <a:schemeClr val="dk1"/>
              </a:buClr>
              <a:buSzPts val="1100"/>
              <a:buFont typeface="Arial"/>
              <a:buNone/>
            </a:pPr>
            <a:r>
              <a:rPr lang="en-US" sz="1100">
                <a:solidFill>
                  <a:schemeClr val="lt1"/>
                </a:solidFill>
                <a:latin typeface="Roboto Black"/>
                <a:ea typeface="Roboto Black"/>
                <a:cs typeface="Roboto Black"/>
                <a:sym typeface="Roboto Black"/>
              </a:rPr>
              <a:t>Network</a:t>
            </a:r>
            <a:endParaRPr b="1" sz="1100"/>
          </a:p>
          <a:p>
            <a:pPr indent="0" lvl="0" marL="0" rtl="0" algn="l">
              <a:lnSpc>
                <a:spcPct val="100000"/>
              </a:lnSpc>
              <a:spcBef>
                <a:spcPts val="0"/>
              </a:spcBef>
              <a:spcAft>
                <a:spcPts val="0"/>
              </a:spcAft>
              <a:buClr>
                <a:schemeClr val="dk1"/>
              </a:buClr>
              <a:buSzPts val="1100"/>
              <a:buFont typeface="Arial"/>
              <a:buNone/>
            </a:pPr>
            <a:r>
              <a:rPr lang="en-US">
                <a:solidFill>
                  <a:schemeClr val="lt1"/>
                </a:solidFill>
                <a:latin typeface="Arial"/>
                <a:ea typeface="Arial"/>
                <a:cs typeface="Arial"/>
                <a:sym typeface="Arial"/>
              </a:rPr>
              <a:t>Address Range:</a:t>
            </a:r>
            <a:br>
              <a:rPr lang="en-US">
                <a:solidFill>
                  <a:schemeClr val="lt1"/>
                </a:solidFill>
                <a:latin typeface="Arial"/>
                <a:ea typeface="Arial"/>
                <a:cs typeface="Arial"/>
                <a:sym typeface="Arial"/>
              </a:rPr>
            </a:br>
            <a:r>
              <a:rPr lang="en-US">
                <a:solidFill>
                  <a:schemeClr val="lt1"/>
                </a:solidFill>
                <a:latin typeface="Arial"/>
                <a:ea typeface="Arial"/>
                <a:cs typeface="Arial"/>
                <a:sym typeface="Arial"/>
              </a:rPr>
              <a:t>192.168.1.0/24</a:t>
            </a:r>
            <a:endParaRPr/>
          </a:p>
          <a:p>
            <a:pPr indent="0" lvl="0" marL="0" rtl="0" algn="l">
              <a:lnSpc>
                <a:spcPct val="100000"/>
              </a:lnSpc>
              <a:spcBef>
                <a:spcPts val="0"/>
              </a:spcBef>
              <a:spcAft>
                <a:spcPts val="0"/>
              </a:spcAft>
              <a:buClr>
                <a:schemeClr val="dk1"/>
              </a:buClr>
              <a:buSzPts val="1100"/>
              <a:buFont typeface="Arial"/>
              <a:buNone/>
            </a:pPr>
            <a:r>
              <a:rPr lang="en-US">
                <a:solidFill>
                  <a:schemeClr val="lt1"/>
                </a:solidFill>
                <a:latin typeface="Arial"/>
                <a:ea typeface="Arial"/>
                <a:cs typeface="Arial"/>
                <a:sym typeface="Arial"/>
              </a:rPr>
              <a:t>Netmask:255.255.255.0</a:t>
            </a:r>
            <a:endParaRPr/>
          </a:p>
          <a:p>
            <a:pPr indent="0" lvl="0" marL="0" rtl="0" algn="l">
              <a:lnSpc>
                <a:spcPct val="100000"/>
              </a:lnSpc>
              <a:spcBef>
                <a:spcPts val="0"/>
              </a:spcBef>
              <a:spcAft>
                <a:spcPts val="0"/>
              </a:spcAft>
              <a:buClr>
                <a:schemeClr val="dk1"/>
              </a:buClr>
              <a:buSzPts val="1100"/>
              <a:buFont typeface="Arial"/>
              <a:buNone/>
            </a:pPr>
            <a:r>
              <a:rPr lang="en-US">
                <a:solidFill>
                  <a:schemeClr val="lt1"/>
                </a:solidFill>
                <a:latin typeface="Arial"/>
                <a:ea typeface="Arial"/>
                <a:cs typeface="Arial"/>
                <a:sym typeface="Arial"/>
              </a:rPr>
              <a:t>Gateway:192.168.1.1</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sz="1100">
                <a:solidFill>
                  <a:schemeClr val="lt1"/>
                </a:solidFill>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lnSpc>
                <a:spcPct val="100000"/>
              </a:lnSpc>
              <a:spcBef>
                <a:spcPts val="0"/>
              </a:spcBef>
              <a:spcAft>
                <a:spcPts val="0"/>
              </a:spcAft>
              <a:buClr>
                <a:schemeClr val="dk1"/>
              </a:buClr>
              <a:buSzPts val="1100"/>
              <a:buFont typeface="Arial"/>
              <a:buNone/>
            </a:pPr>
            <a:r>
              <a:rPr lang="en-US">
                <a:solidFill>
                  <a:schemeClr val="lt1"/>
                </a:solidFill>
                <a:latin typeface="Arial"/>
                <a:ea typeface="Arial"/>
                <a:cs typeface="Arial"/>
                <a:sym typeface="Arial"/>
              </a:rPr>
              <a:t>IPv4:192.168.1.1</a:t>
            </a:r>
            <a:endParaRPr/>
          </a:p>
          <a:p>
            <a:pPr indent="0" lvl="0" marL="0" rtl="0" algn="l">
              <a:lnSpc>
                <a:spcPct val="100000"/>
              </a:lnSpc>
              <a:spcBef>
                <a:spcPts val="0"/>
              </a:spcBef>
              <a:spcAft>
                <a:spcPts val="0"/>
              </a:spcAft>
              <a:buClr>
                <a:schemeClr val="dk1"/>
              </a:buClr>
              <a:buSzPts val="1100"/>
              <a:buFont typeface="Arial"/>
              <a:buNone/>
            </a:pPr>
            <a:r>
              <a:rPr lang="en-US">
                <a:solidFill>
                  <a:schemeClr val="lt1"/>
                </a:solidFill>
                <a:latin typeface="Arial"/>
                <a:ea typeface="Arial"/>
                <a:cs typeface="Arial"/>
                <a:sym typeface="Arial"/>
              </a:rPr>
              <a:t>OS:</a:t>
            </a:r>
            <a:endParaRPr/>
          </a:p>
          <a:p>
            <a:pPr indent="0" lvl="0" marL="0" rtl="0" algn="l">
              <a:lnSpc>
                <a:spcPct val="100000"/>
              </a:lnSpc>
              <a:spcBef>
                <a:spcPts val="0"/>
              </a:spcBef>
              <a:spcAft>
                <a:spcPts val="0"/>
              </a:spcAft>
              <a:buClr>
                <a:schemeClr val="dk1"/>
              </a:buClr>
              <a:buSzPts val="1100"/>
              <a:buFont typeface="Arial"/>
              <a:buNone/>
            </a:pPr>
            <a:r>
              <a:rPr lang="en-US">
                <a:solidFill>
                  <a:schemeClr val="lt1"/>
                </a:solidFill>
                <a:latin typeface="Arial"/>
                <a:ea typeface="Arial"/>
                <a:cs typeface="Arial"/>
                <a:sym typeface="Arial"/>
              </a:rPr>
              <a:t>Hostname: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solidFill>
                  <a:srgbClr val="FF0000"/>
                </a:solidFill>
                <a:latin typeface="Arial"/>
                <a:ea typeface="Arial"/>
                <a:cs typeface="Arial"/>
                <a:sym typeface="Arial"/>
              </a:rPr>
              <a:t>IPv4:192.168.1.90</a:t>
            </a:r>
            <a:endParaRPr>
              <a:solidFill>
                <a:srgbClr val="FF0000"/>
              </a:solidFill>
            </a:endParaRPr>
          </a:p>
          <a:p>
            <a:pPr indent="0" lvl="0" marL="0" rtl="0" algn="l">
              <a:lnSpc>
                <a:spcPct val="100000"/>
              </a:lnSpc>
              <a:spcBef>
                <a:spcPts val="0"/>
              </a:spcBef>
              <a:spcAft>
                <a:spcPts val="0"/>
              </a:spcAft>
              <a:buClr>
                <a:schemeClr val="dk1"/>
              </a:buClr>
              <a:buSzPts val="1100"/>
              <a:buFont typeface="Arial"/>
              <a:buNone/>
            </a:pPr>
            <a:r>
              <a:rPr lang="en-US">
                <a:solidFill>
                  <a:srgbClr val="FF0000"/>
                </a:solidFill>
                <a:latin typeface="Arial"/>
                <a:ea typeface="Arial"/>
                <a:cs typeface="Arial"/>
                <a:sym typeface="Arial"/>
              </a:rPr>
              <a:t>OS: Linux</a:t>
            </a:r>
            <a:endParaRPr>
              <a:solidFill>
                <a:srgbClr val="FF0000"/>
              </a:solidFill>
            </a:endParaRPr>
          </a:p>
          <a:p>
            <a:pPr indent="0" lvl="0" marL="0" rtl="0" algn="l">
              <a:lnSpc>
                <a:spcPct val="100000"/>
              </a:lnSpc>
              <a:spcBef>
                <a:spcPts val="0"/>
              </a:spcBef>
              <a:spcAft>
                <a:spcPts val="0"/>
              </a:spcAft>
              <a:buClr>
                <a:schemeClr val="dk1"/>
              </a:buClr>
              <a:buSzPts val="1100"/>
              <a:buFont typeface="Arial"/>
              <a:buNone/>
            </a:pPr>
            <a:r>
              <a:rPr lang="en-US">
                <a:solidFill>
                  <a:srgbClr val="FF0000"/>
                </a:solidFill>
                <a:latin typeface="Arial"/>
                <a:ea typeface="Arial"/>
                <a:cs typeface="Arial"/>
                <a:sym typeface="Arial"/>
              </a:rPr>
              <a:t>Hostname: Kali</a:t>
            </a:r>
            <a:endParaRPr>
              <a:solidFill>
                <a:srgbClr val="FF0000"/>
              </a:solidFill>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solidFill>
                  <a:srgbClr val="0070C0"/>
                </a:solidFill>
                <a:latin typeface="Arial"/>
                <a:ea typeface="Arial"/>
                <a:cs typeface="Arial"/>
                <a:sym typeface="Arial"/>
              </a:rPr>
              <a:t>IPv4:192.168.1.100</a:t>
            </a:r>
            <a:endParaRPr>
              <a:solidFill>
                <a:srgbClr val="0070C0"/>
              </a:solidFill>
            </a:endParaRPr>
          </a:p>
          <a:p>
            <a:pPr indent="0" lvl="0" marL="0" rtl="0" algn="l">
              <a:lnSpc>
                <a:spcPct val="100000"/>
              </a:lnSpc>
              <a:spcBef>
                <a:spcPts val="0"/>
              </a:spcBef>
              <a:spcAft>
                <a:spcPts val="0"/>
              </a:spcAft>
              <a:buClr>
                <a:schemeClr val="dk1"/>
              </a:buClr>
              <a:buSzPts val="1100"/>
              <a:buFont typeface="Arial"/>
              <a:buNone/>
            </a:pPr>
            <a:r>
              <a:rPr lang="en-US">
                <a:solidFill>
                  <a:srgbClr val="0070C0"/>
                </a:solidFill>
                <a:latin typeface="Arial"/>
                <a:ea typeface="Arial"/>
                <a:cs typeface="Arial"/>
                <a:sym typeface="Arial"/>
              </a:rPr>
              <a:t>OS: Linux</a:t>
            </a:r>
            <a:endParaRPr>
              <a:solidFill>
                <a:srgbClr val="0070C0"/>
              </a:solidFill>
            </a:endParaRPr>
          </a:p>
          <a:p>
            <a:pPr indent="0" lvl="0" marL="0" rtl="0" algn="l">
              <a:lnSpc>
                <a:spcPct val="100000"/>
              </a:lnSpc>
              <a:spcBef>
                <a:spcPts val="0"/>
              </a:spcBef>
              <a:spcAft>
                <a:spcPts val="0"/>
              </a:spcAft>
              <a:buClr>
                <a:schemeClr val="dk1"/>
              </a:buClr>
              <a:buSzPts val="1100"/>
              <a:buFont typeface="Arial"/>
              <a:buNone/>
            </a:pPr>
            <a:r>
              <a:rPr lang="en-US">
                <a:solidFill>
                  <a:srgbClr val="0070C0"/>
                </a:solidFill>
                <a:latin typeface="Arial"/>
                <a:ea typeface="Arial"/>
                <a:cs typeface="Arial"/>
                <a:sym typeface="Arial"/>
              </a:rPr>
              <a:t>Hostname: ELK-Stack</a:t>
            </a:r>
            <a:endParaRPr>
              <a:solidFill>
                <a:srgbClr val="0070C0"/>
              </a:solidFill>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US">
                <a:solidFill>
                  <a:srgbClr val="0070C0"/>
                </a:solidFill>
                <a:latin typeface="Arial"/>
                <a:ea typeface="Arial"/>
                <a:cs typeface="Arial"/>
                <a:sym typeface="Arial"/>
              </a:rPr>
              <a:t>IPv4:192.168.1.105</a:t>
            </a:r>
            <a:endParaRPr>
              <a:solidFill>
                <a:srgbClr val="0070C0"/>
              </a:solidFill>
            </a:endParaRPr>
          </a:p>
          <a:p>
            <a:pPr indent="0" lvl="0" marL="0" rtl="0" algn="l">
              <a:lnSpc>
                <a:spcPct val="100000"/>
              </a:lnSpc>
              <a:spcBef>
                <a:spcPts val="0"/>
              </a:spcBef>
              <a:spcAft>
                <a:spcPts val="0"/>
              </a:spcAft>
              <a:buClr>
                <a:schemeClr val="dk1"/>
              </a:buClr>
              <a:buSzPts val="1100"/>
              <a:buFont typeface="Arial"/>
              <a:buNone/>
            </a:pPr>
            <a:r>
              <a:rPr lang="en-US">
                <a:solidFill>
                  <a:srgbClr val="0070C0"/>
                </a:solidFill>
                <a:latin typeface="Arial"/>
                <a:ea typeface="Arial"/>
                <a:cs typeface="Arial"/>
                <a:sym typeface="Arial"/>
              </a:rPr>
              <a:t>OS: Linux</a:t>
            </a:r>
            <a:endParaRPr>
              <a:solidFill>
                <a:srgbClr val="0070C0"/>
              </a:solidFill>
            </a:endParaRPr>
          </a:p>
          <a:p>
            <a:pPr indent="0" lvl="0" marL="0" rtl="0" algn="l">
              <a:lnSpc>
                <a:spcPct val="100000"/>
              </a:lnSpc>
              <a:spcBef>
                <a:spcPts val="0"/>
              </a:spcBef>
              <a:spcAft>
                <a:spcPts val="0"/>
              </a:spcAft>
              <a:buClr>
                <a:schemeClr val="dk1"/>
              </a:buClr>
              <a:buSzPts val="1100"/>
              <a:buFont typeface="Arial"/>
              <a:buNone/>
            </a:pPr>
            <a:r>
              <a:rPr lang="en-US">
                <a:solidFill>
                  <a:srgbClr val="0070C0"/>
                </a:solidFill>
                <a:latin typeface="Arial"/>
                <a:ea typeface="Arial"/>
                <a:cs typeface="Arial"/>
                <a:sym typeface="Arial"/>
              </a:rPr>
              <a:t>Hostname: Capstone</a:t>
            </a:r>
            <a:endParaRPr>
              <a:solidFill>
                <a:srgbClr val="0070C0"/>
              </a:solidFill>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000"/>
              <a:buNone/>
            </a:pPr>
            <a:r>
              <a:t/>
            </a:r>
            <a:endParaRPr/>
          </a:p>
        </p:txBody>
      </p:sp>
      <p:sp>
        <p:nvSpPr>
          <p:cNvPr id="1057" name="Google Shape;1057;p4"/>
          <p:cNvSpPr txBox="1"/>
          <p:nvPr>
            <p:ph type="title"/>
          </p:nvPr>
        </p:nvSpPr>
        <p:spPr>
          <a:xfrm>
            <a:off x="-12426" y="0"/>
            <a:ext cx="8882825"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Network Topology</a:t>
            </a:r>
            <a:endParaRPr/>
          </a:p>
        </p:txBody>
      </p:sp>
      <p:sp>
        <p:nvSpPr>
          <p:cNvPr id="1058" name="Google Shape;1058;p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descr="Diagram&#10;&#10;Description automatically generated with medium confidence" id="1059" name="Google Shape;1059;p4"/>
          <p:cNvPicPr preferRelativeResize="0"/>
          <p:nvPr/>
        </p:nvPicPr>
        <p:blipFill rotWithShape="1">
          <a:blip r:embed="rId3">
            <a:alphaModFix/>
          </a:blip>
          <a:srcRect b="0" l="0" r="0" t="0"/>
          <a:stretch/>
        </p:blipFill>
        <p:spPr>
          <a:xfrm>
            <a:off x="692674" y="832775"/>
            <a:ext cx="6065314" cy="3784799"/>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pic>
        <p:nvPicPr>
          <p:cNvPr id="1064" name="Google Shape;1064;p5"/>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065" name="Google Shape;1065;p5"/>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marR="0" rtl="0" algn="r">
              <a:lnSpc>
                <a:spcPct val="100000"/>
              </a:lnSpc>
              <a:spcBef>
                <a:spcPts val="0"/>
              </a:spcBef>
              <a:spcAft>
                <a:spcPts val="0"/>
              </a:spcAft>
              <a:buClr>
                <a:srgbClr val="000000"/>
              </a:buClr>
              <a:buSzPts val="600"/>
              <a:buFont typeface="Arial"/>
              <a:buNone/>
            </a:pPr>
            <a:fld id="{00000000-1234-1234-1234-123412341234}" type="slidenum">
              <a:rPr b="0" i="0" lang="en-US" sz="600" u="none" cap="none" strike="noStrike">
                <a:solidFill>
                  <a:srgbClr val="000000"/>
                </a:solidFill>
                <a:latin typeface="Arial"/>
                <a:ea typeface="Arial"/>
                <a:cs typeface="Arial"/>
                <a:sym typeface="Arial"/>
              </a:rPr>
              <a:t>‹#›</a:t>
            </a:fld>
            <a:endParaRPr b="0" i="0" sz="600" u="none" cap="none" strike="noStrike">
              <a:solidFill>
                <a:srgbClr val="000000"/>
              </a:solidFill>
              <a:latin typeface="Arial"/>
              <a:ea typeface="Arial"/>
              <a:cs typeface="Arial"/>
              <a:sym typeface="Arial"/>
            </a:endParaRPr>
          </a:p>
        </p:txBody>
      </p:sp>
      <p:sp>
        <p:nvSpPr>
          <p:cNvPr id="1066" name="Google Shape;1066;p5"/>
          <p:cNvSpPr txBox="1"/>
          <p:nvPr>
            <p:ph type="title"/>
          </p:nvPr>
        </p:nvSpPr>
        <p:spPr>
          <a:xfrm>
            <a:off x="274325" y="1851100"/>
            <a:ext cx="8595300" cy="1029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US"/>
              <a:t>Red Team</a:t>
            </a:r>
            <a:endParaRPr b="1"/>
          </a:p>
          <a:p>
            <a:pPr indent="0" lvl="0" marL="0" rtl="0" algn="ctr">
              <a:lnSpc>
                <a:spcPct val="100000"/>
              </a:lnSpc>
              <a:spcBef>
                <a:spcPts val="0"/>
              </a:spcBef>
              <a:spcAft>
                <a:spcPts val="0"/>
              </a:spcAft>
              <a:buClr>
                <a:schemeClr val="dk1"/>
              </a:buClr>
              <a:buSzPts val="1100"/>
              <a:buFont typeface="Arial"/>
              <a:buNone/>
            </a:pPr>
            <a:r>
              <a:rPr lang="en-US">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lnSpc>
                <a:spcPct val="100000"/>
              </a:lnSpc>
              <a:spcBef>
                <a:spcPts val="0"/>
              </a:spcBef>
              <a:spcAft>
                <a:spcPts val="0"/>
              </a:spcAft>
              <a:buSzPts val="3600"/>
              <a:buNone/>
            </a:pPr>
            <a:r>
              <a:t/>
            </a:r>
            <a:endParaRPr>
              <a:latin typeface="Roboto Light"/>
              <a:ea typeface="Roboto Light"/>
              <a:cs typeface="Roboto Light"/>
              <a:sym typeface="Roboto Light"/>
            </a:endParaRPr>
          </a:p>
        </p:txBody>
      </p:sp>
      <p:sp>
        <p:nvSpPr>
          <p:cNvPr id="1067" name="Google Shape;1067;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Recon: Describing the Target</a:t>
            </a:r>
            <a:endParaRPr/>
          </a:p>
        </p:txBody>
      </p:sp>
      <p:sp>
        <p:nvSpPr>
          <p:cNvPr id="1073" name="Google Shape;1073;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marR="0" rtl="0" algn="l">
              <a:lnSpc>
                <a:spcPct val="100000"/>
              </a:lnSpc>
              <a:spcBef>
                <a:spcPts val="0"/>
              </a:spcBef>
              <a:spcAft>
                <a:spcPts val="0"/>
              </a:spcAft>
              <a:buSzPts val="1800"/>
              <a:buNone/>
            </a:pPr>
            <a:r>
              <a:rPr lang="en-US">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graphicFrame>
        <p:nvGraphicFramePr>
          <p:cNvPr id="1074" name="Google Shape;1074;p6"/>
          <p:cNvGraphicFramePr/>
          <p:nvPr/>
        </p:nvGraphicFramePr>
        <p:xfrm>
          <a:off x="419800" y="1198750"/>
          <a:ext cx="3000000" cy="3000000"/>
        </p:xfrm>
        <a:graphic>
          <a:graphicData uri="http://schemas.openxmlformats.org/drawingml/2006/table">
            <a:tbl>
              <a:tblPr>
                <a:noFill/>
                <a:tableStyleId>{E13E31EE-1E86-4320-9F40-F458F24BBE85}</a:tableStyleId>
              </a:tblPr>
              <a:tblGrid>
                <a:gridCol w="2782200"/>
                <a:gridCol w="2782200"/>
                <a:gridCol w="2782200"/>
              </a:tblGrid>
              <a:tr h="4032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Hostname</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IP Address</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Role on Network</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ML-RefVm-684427</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192.168.1.1</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NAT Switch</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Kali</a:t>
                      </a:r>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192.168.1.90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Penetration Testing System</a:t>
                      </a:r>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Capstone</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192.168.1.105</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Web Server</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ELK Stack</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192.168.1.100</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Roboto"/>
                          <a:ea typeface="Roboto"/>
                          <a:cs typeface="Roboto"/>
                          <a:sym typeface="Roboto"/>
                        </a:rPr>
                        <a:t>SIEM System</a:t>
                      </a:r>
                      <a:endParaRPr sz="1200" u="none" cap="none" strike="noStrike">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7"/>
          <p:cNvSpPr txBox="1"/>
          <p:nvPr>
            <p:ph type="title"/>
          </p:nvPr>
        </p:nvSpPr>
        <p:spPr>
          <a:xfrm>
            <a:off x="0" y="31687"/>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Vulnerability Assessment</a:t>
            </a:r>
            <a:endParaRPr/>
          </a:p>
        </p:txBody>
      </p:sp>
      <p:sp>
        <p:nvSpPr>
          <p:cNvPr id="1080" name="Google Shape;1080;p7"/>
          <p:cNvSpPr txBox="1"/>
          <p:nvPr>
            <p:ph idx="1" type="subTitle"/>
          </p:nvPr>
        </p:nvSpPr>
        <p:spPr>
          <a:xfrm>
            <a:off x="0" y="564762"/>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US">
                <a:latin typeface="Roboto Medium"/>
                <a:ea typeface="Roboto Medium"/>
                <a:cs typeface="Roboto Medium"/>
                <a:sym typeface="Roboto Medium"/>
              </a:rPr>
              <a:t>The assessment uncovered the following critical vulnerabilities in the target:</a:t>
            </a:r>
            <a:endParaRPr/>
          </a:p>
        </p:txBody>
      </p:sp>
      <p:graphicFrame>
        <p:nvGraphicFramePr>
          <p:cNvPr id="1081" name="Google Shape;1081;p7"/>
          <p:cNvGraphicFramePr/>
          <p:nvPr/>
        </p:nvGraphicFramePr>
        <p:xfrm>
          <a:off x="223365" y="933330"/>
          <a:ext cx="3000000" cy="3000000"/>
        </p:xfrm>
        <a:graphic>
          <a:graphicData uri="http://schemas.openxmlformats.org/drawingml/2006/table">
            <a:tbl>
              <a:tblPr>
                <a:noFill/>
                <a:tableStyleId>{77863C90-7AFE-41FC-9DBD-7A12B8C5B580}</a:tableStyleId>
              </a:tblPr>
              <a:tblGrid>
                <a:gridCol w="2871175"/>
                <a:gridCol w="2871175"/>
                <a:gridCol w="2871175"/>
              </a:tblGrid>
              <a:tr h="3889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Vulnerability</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Description</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Impact</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927575">
                <a:tc>
                  <a:txBody>
                    <a:bodyPr/>
                    <a:lstStyle/>
                    <a:p>
                      <a:pPr indent="0" lvl="0" marL="0" marR="0" rtl="0" algn="l">
                        <a:lnSpc>
                          <a:spcPct val="100000"/>
                        </a:lnSpc>
                        <a:spcBef>
                          <a:spcPts val="0"/>
                        </a:spcBef>
                        <a:spcAft>
                          <a:spcPts val="0"/>
                        </a:spcAft>
                        <a:buClr>
                          <a:srgbClr val="000000"/>
                        </a:buClr>
                        <a:buSzPts val="1000"/>
                        <a:buFont typeface="Arial"/>
                        <a:buNone/>
                      </a:pPr>
                      <a:r>
                        <a:rPr i="1" lang="en-US" sz="1000" u="none" cap="none" strike="noStrike">
                          <a:latin typeface="Roboto"/>
                          <a:ea typeface="Roboto"/>
                          <a:cs typeface="Roboto"/>
                          <a:sym typeface="Roboto"/>
                        </a:rPr>
                        <a:t>Directory Listing Vulnerability</a:t>
                      </a:r>
                      <a:endParaRPr/>
                    </a:p>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Roboto"/>
                          <a:ea typeface="Roboto"/>
                          <a:cs typeface="Roboto"/>
                          <a:sym typeface="Roboto"/>
                        </a:rPr>
                        <a:t>CWE-548: Exposure of Information Through Directory Listing</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i="0" lang="en-US" sz="1000" u="none" cap="none" strike="noStrike">
                          <a:latin typeface="Roboto"/>
                          <a:ea typeface="Roboto"/>
                          <a:cs typeface="Roboto"/>
                          <a:sym typeface="Roboto"/>
                        </a:rPr>
                        <a:t>The directory structure is visible and accessible from a browser without any passwords.</a:t>
                      </a:r>
                      <a:endParaRPr i="0"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000"/>
                        <a:buFont typeface="Arial"/>
                        <a:buNone/>
                      </a:pPr>
                      <a:r>
                        <a:rPr i="0" lang="en-US" sz="1000" u="none" cap="none" strike="noStrike">
                          <a:latin typeface="Roboto"/>
                          <a:ea typeface="Roboto"/>
                          <a:cs typeface="Roboto"/>
                          <a:sym typeface="Roboto"/>
                        </a:rPr>
                        <a:t>Capstone machine demonstrates this vulnerability via directory access over a web browser. If accessed there is evidence of secret folder exist, there was also sensitive information such as employee names. </a:t>
                      </a:r>
                      <a:endParaRPr i="0"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867875">
                <a:tc>
                  <a:txBody>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Roboto"/>
                          <a:ea typeface="Roboto"/>
                          <a:cs typeface="Roboto"/>
                          <a:sym typeface="Roboto"/>
                        </a:rPr>
                        <a:t>CWE-522: Insufficiently Protected Credentials</a:t>
                      </a:r>
                      <a:endParaRPr b="0" i="0" sz="1000" u="none" cap="none" strike="noStrike">
                        <a:solidFill>
                          <a:srgbClr val="000000"/>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Roboto"/>
                          <a:ea typeface="Roboto"/>
                          <a:cs typeface="Roboto"/>
                          <a:sym typeface="Roboto"/>
                        </a:rPr>
                        <a:t>Usernames printed in regular text and unprotected for the public to discover in the webserver. Usernames should never be provided to the public.</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Roboto"/>
                          <a:ea typeface="Roboto"/>
                          <a:cs typeface="Roboto"/>
                          <a:sym typeface="Roboto"/>
                        </a:rPr>
                        <a:t>Hints as well as username are easily accessible on the Capstone machine. </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77950">
                <a:tc>
                  <a:txBody>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Roboto"/>
                          <a:ea typeface="Roboto"/>
                          <a:cs typeface="Roboto"/>
                          <a:sym typeface="Roboto"/>
                        </a:rPr>
                        <a:t>CWE-521: Weak Password Requirements</a:t>
                      </a:r>
                      <a:br>
                        <a:rPr b="0" i="1" lang="en-US" sz="1000" u="none" cap="none" strike="noStrike">
                          <a:solidFill>
                            <a:srgbClr val="000000"/>
                          </a:solidFill>
                          <a:latin typeface="Roboto"/>
                          <a:ea typeface="Roboto"/>
                          <a:cs typeface="Roboto"/>
                          <a:sym typeface="Roboto"/>
                        </a:rPr>
                      </a:br>
                      <a:r>
                        <a:rPr b="0" i="1" lang="en-US" sz="1000" u="none" cap="none" strike="noStrike">
                          <a:solidFill>
                            <a:srgbClr val="000000"/>
                          </a:solidFill>
                          <a:latin typeface="Roboto"/>
                          <a:ea typeface="Roboto"/>
                          <a:cs typeface="Roboto"/>
                          <a:sym typeface="Roboto"/>
                        </a:rPr>
                        <a:t>CWE-759: </a:t>
                      </a:r>
                      <a:endParaRPr b="0" i="1" sz="1000" u="none" cap="none" strike="noStrike">
                        <a:solidFill>
                          <a:srgbClr val="000000"/>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Roboto"/>
                          <a:ea typeface="Roboto"/>
                          <a:cs typeface="Roboto"/>
                          <a:sym typeface="Roboto"/>
                        </a:rPr>
                        <a:t>The product does not require that users should have strong passwords, which makes it easier for attackers to compromise user accounts.</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Roboto"/>
                          <a:ea typeface="Roboto"/>
                          <a:cs typeface="Roboto"/>
                          <a:sym typeface="Roboto"/>
                        </a:rPr>
                        <a:t>Password do not use strong password. Encrypted utilizing a one-way hash. Easy decryption of password by using penetration  Brute Force tools such as Hydra. </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27575">
                <a:tc>
                  <a:txBody>
                    <a:bodyPr/>
                    <a:lstStyle/>
                    <a:p>
                      <a:pPr indent="0" lvl="0" marL="0" marR="0" rtl="0" algn="l">
                        <a:lnSpc>
                          <a:spcPct val="100000"/>
                        </a:lnSpc>
                        <a:spcBef>
                          <a:spcPts val="0"/>
                        </a:spcBef>
                        <a:spcAft>
                          <a:spcPts val="0"/>
                        </a:spcAft>
                        <a:buClr>
                          <a:srgbClr val="000000"/>
                        </a:buClr>
                        <a:buSzPts val="1000"/>
                        <a:buFont typeface="Arial"/>
                        <a:buNone/>
                      </a:pPr>
                      <a:r>
                        <a:rPr i="1" lang="en-US" sz="1000" u="none" cap="none" strike="noStrike">
                          <a:latin typeface="Roboto"/>
                          <a:ea typeface="Roboto"/>
                          <a:cs typeface="Roboto"/>
                          <a:sym typeface="Roboto"/>
                        </a:rPr>
                        <a:t>CWE-434: Unrestricted Upload of File with Dangerous Type</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Roboto"/>
                          <a:ea typeface="Roboto"/>
                          <a:cs typeface="Roboto"/>
                          <a:sym typeface="Roboto"/>
                        </a:rPr>
                        <a:t>The software allows the attacker to upload or transfer files. These dangerous files can be automatically processed with the products environment. </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US" sz="1000" u="none" cap="none" strike="noStrike">
                          <a:latin typeface="Roboto"/>
                          <a:ea typeface="Roboto"/>
                          <a:cs typeface="Roboto"/>
                          <a:sym typeface="Roboto"/>
                        </a:rPr>
                        <a:t>The Shell.php was the file that was uploaded that in the future would aid in creating the reverse shell when executed.</a:t>
                      </a:r>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Vulnerability Assessment</a:t>
            </a:r>
            <a:endParaRPr/>
          </a:p>
        </p:txBody>
      </p:sp>
      <p:sp>
        <p:nvSpPr>
          <p:cNvPr id="1087" name="Google Shape;1087;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US">
                <a:latin typeface="Roboto Medium"/>
                <a:ea typeface="Roboto Medium"/>
                <a:cs typeface="Roboto Medium"/>
                <a:sym typeface="Roboto Medium"/>
              </a:rPr>
              <a:t>The assessment uncovered the following critical vulnerabilities in the target:</a:t>
            </a:r>
            <a:endParaRPr/>
          </a:p>
        </p:txBody>
      </p:sp>
      <p:graphicFrame>
        <p:nvGraphicFramePr>
          <p:cNvPr id="1088" name="Google Shape;1088;p8"/>
          <p:cNvGraphicFramePr/>
          <p:nvPr/>
        </p:nvGraphicFramePr>
        <p:xfrm>
          <a:off x="216386" y="1040775"/>
          <a:ext cx="3000000" cy="3000000"/>
        </p:xfrm>
        <a:graphic>
          <a:graphicData uri="http://schemas.openxmlformats.org/drawingml/2006/table">
            <a:tbl>
              <a:tblPr>
                <a:noFill/>
                <a:tableStyleId>{E13E31EE-1E86-4320-9F40-F458F24BBE85}</a:tableStyleId>
              </a:tblPr>
              <a:tblGrid>
                <a:gridCol w="2108475"/>
                <a:gridCol w="3750000"/>
                <a:gridCol w="2755025"/>
              </a:tblGrid>
              <a:tr h="3870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Vulnerability</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Description</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rgbClr val="FFFFFF"/>
                          </a:solidFill>
                          <a:latin typeface="Roboto"/>
                          <a:ea typeface="Roboto"/>
                          <a:cs typeface="Roboto"/>
                          <a:sym typeface="Roboto"/>
                        </a:rPr>
                        <a:t>Impact</a:t>
                      </a:r>
                      <a:endParaRPr b="1" sz="1400" u="none" cap="none" strike="noStrike">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1071850">
                <a:tc>
                  <a:txBody>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latin typeface="Roboto"/>
                          <a:ea typeface="Roboto"/>
                          <a:cs typeface="Roboto"/>
                          <a:sym typeface="Roboto"/>
                        </a:rPr>
                        <a:t>CWE-250/CVE-2019-0211</a:t>
                      </a:r>
                      <a:endParaRPr b="0" i="1"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Roboto"/>
                          <a:ea typeface="Roboto"/>
                          <a:cs typeface="Roboto"/>
                          <a:sym typeface="Roboto"/>
                        </a:rPr>
                        <a:t>A flaw was found in Apache where code executing in a less-privileged child process or thread could execute arbitrary code with the privilege of Root An attacker having access to run arbitrary scripts on the web server (PHP, CGI etc) could use this flaw to run code on the web server with root privileges.</a:t>
                      </a:r>
                      <a:endParaRPr i="1"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000"/>
                        <a:buFont typeface="Arial"/>
                        <a:buNone/>
                      </a:pPr>
                      <a:r>
                        <a:rPr i="0" lang="en-US" sz="1000" u="none" cap="none" strike="noStrike">
                          <a:latin typeface="Roboto"/>
                          <a:ea typeface="Roboto"/>
                          <a:cs typeface="Roboto"/>
                          <a:sym typeface="Roboto"/>
                        </a:rPr>
                        <a:t>An attacker will be able to gain access to any resource that are allowed by the extra privileges. </a:t>
                      </a:r>
                      <a:endParaRPr i="0"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02350">
                <a:tc>
                  <a:txBody>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latin typeface="Roboto"/>
                          <a:ea typeface="Roboto"/>
                          <a:cs typeface="Roboto"/>
                          <a:sym typeface="Roboto"/>
                        </a:rPr>
                        <a:t>CWE-305/CVE-2018-1312</a:t>
                      </a:r>
                      <a:endParaRPr b="0" i="1"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latin typeface="Roboto"/>
                          <a:ea typeface="Roboto"/>
                          <a:cs typeface="Roboto"/>
                          <a:sym typeface="Roboto"/>
                        </a:rPr>
                        <a:t>The authentication algorithm Is sound, but the implemented mechanism can be bypassed as the result of a separate weakness that is primary to the authentication error. </a:t>
                      </a:r>
                      <a:endParaRPr b="0" i="0"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000"/>
                        <a:buFont typeface="Arial"/>
                        <a:buNone/>
                      </a:pPr>
                      <a:r>
                        <a:rPr i="0" lang="en-US" sz="1000" u="none" cap="none" strike="noStrike">
                          <a:latin typeface="Roboto"/>
                          <a:ea typeface="Roboto"/>
                          <a:cs typeface="Roboto"/>
                          <a:sym typeface="Roboto"/>
                        </a:rPr>
                        <a:t>Bypass protection mechanism via Brute Force  capability. </a:t>
                      </a:r>
                      <a:endParaRPr i="0"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922975">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Roboto"/>
                          <a:ea typeface="Roboto"/>
                          <a:cs typeface="Roboto"/>
                          <a:sym typeface="Roboto"/>
                        </a:rPr>
                        <a:t>CWE-284/CVE-2019-0217</a:t>
                      </a:r>
                      <a:endParaRPr/>
                    </a:p>
                    <a:p>
                      <a:pPr indent="0" lvl="0" marL="0" marR="0" rtl="0" algn="l">
                        <a:lnSpc>
                          <a:spcPct val="100000"/>
                        </a:lnSpc>
                        <a:spcBef>
                          <a:spcPts val="0"/>
                        </a:spcBef>
                        <a:spcAft>
                          <a:spcPts val="0"/>
                        </a:spcAft>
                        <a:buNone/>
                      </a:pPr>
                      <a:r>
                        <a:t/>
                      </a:r>
                      <a:endParaRPr b="0" i="0" sz="1000" u="none" cap="none" strike="noStrike">
                        <a:solidFill>
                          <a:srgbClr val="000000"/>
                        </a:solidFill>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Roboto"/>
                          <a:ea typeface="Roboto"/>
                          <a:cs typeface="Roboto"/>
                          <a:sym typeface="Roboto"/>
                        </a:rPr>
                        <a:t>A race condition was found in mod_auth_digest when the web server was running in a threaded MPM configuration. It could allow a user with valid credentials to authenticate using another username, bypassing configured access control restriction</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Roboto"/>
                          <a:ea typeface="Roboto"/>
                          <a:cs typeface="Roboto"/>
                          <a:sym typeface="Roboto"/>
                        </a:rPr>
                        <a:t>The software does not restrict or incorrectly restricts access to a resource from an unauthorized actor.</a:t>
                      </a:r>
                      <a:endParaRPr sz="10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12300">
                <a:tc>
                  <a:txBody>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Roboto"/>
                          <a:ea typeface="Roboto"/>
                          <a:cs typeface="Roboto"/>
                          <a:sym typeface="Roboto"/>
                        </a:rPr>
                        <a:t>CVE-2020-14494 </a:t>
                      </a:r>
                      <a:endParaRPr/>
                    </a:p>
                    <a:p>
                      <a:pPr indent="0" lvl="0" marL="0" marR="0" rtl="0" algn="l">
                        <a:lnSpc>
                          <a:spcPct val="100000"/>
                        </a:lnSpc>
                        <a:spcBef>
                          <a:spcPts val="0"/>
                        </a:spcBef>
                        <a:spcAft>
                          <a:spcPts val="0"/>
                        </a:spcAft>
                        <a:buClr>
                          <a:srgbClr val="000000"/>
                        </a:buClr>
                        <a:buSzPts val="1000"/>
                        <a:buFont typeface="Arial"/>
                        <a:buNone/>
                      </a:pPr>
                      <a:r>
                        <a:t/>
                      </a:r>
                      <a:endParaRPr b="0"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Roboto"/>
                          <a:ea typeface="Roboto"/>
                          <a:cs typeface="Roboto"/>
                          <a:sym typeface="Roboto"/>
                        </a:rPr>
                        <a:t>contain an authentication mechanism within the system that does not provide sufficient complexity to protect against brute force attacks</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Roboto"/>
                          <a:ea typeface="Roboto"/>
                          <a:cs typeface="Roboto"/>
                          <a:sym typeface="Roboto"/>
                        </a:rPr>
                        <a:t>may allow unauthorized users to access the system after no more than a fixed maximum number of attempts.</a:t>
                      </a:r>
                      <a:endParaRPr sz="1000" u="none" cap="none" strike="noStrike">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US"/>
              <a:t>Exploitation: [</a:t>
            </a:r>
            <a:r>
              <a:rPr i="1" lang="en-US" sz="2400">
                <a:latin typeface="Roboto"/>
                <a:ea typeface="Roboto"/>
                <a:cs typeface="Roboto"/>
                <a:sym typeface="Roboto"/>
              </a:rPr>
              <a:t>Directory Listing Vulnerability/</a:t>
            </a:r>
            <a:r>
              <a:rPr b="0" i="1" lang="en-US" sz="2400" u="none" cap="none" strike="noStrike">
                <a:solidFill>
                  <a:srgbClr val="000000"/>
                </a:solidFill>
                <a:latin typeface="Roboto"/>
                <a:ea typeface="Roboto"/>
                <a:cs typeface="Roboto"/>
                <a:sym typeface="Roboto"/>
              </a:rPr>
              <a:t>CWE-548</a:t>
            </a:r>
            <a:r>
              <a:rPr lang="en-US"/>
              <a:t>]</a:t>
            </a:r>
            <a:endParaRPr/>
          </a:p>
        </p:txBody>
      </p:sp>
      <p:sp>
        <p:nvSpPr>
          <p:cNvPr id="1094" name="Google Shape;1094;p9"/>
          <p:cNvSpPr/>
          <p:nvPr/>
        </p:nvSpPr>
        <p:spPr>
          <a:xfrm flipH="1">
            <a:off x="457181" y="1480526"/>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9"/>
          <p:cNvSpPr txBox="1"/>
          <p:nvPr/>
        </p:nvSpPr>
        <p:spPr>
          <a:xfrm>
            <a:off x="457181" y="1480575"/>
            <a:ext cx="2371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US" sz="1200" u="none" cap="none" strike="noStrike">
                <a:solidFill>
                  <a:srgbClr val="000000"/>
                </a:solidFill>
                <a:latin typeface="Roboto"/>
                <a:ea typeface="Roboto"/>
                <a:cs typeface="Roboto"/>
                <a:sym typeface="Roboto"/>
              </a:rPr>
              <a:t>Tools </a:t>
            </a:r>
            <a:endParaRPr/>
          </a:p>
          <a:p>
            <a:pPr indent="-171450" lvl="0" marL="17145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000000"/>
                </a:solidFill>
                <a:latin typeface="Roboto"/>
                <a:ea typeface="Roboto"/>
                <a:cs typeface="Roboto"/>
                <a:sym typeface="Roboto"/>
              </a:rPr>
              <a:t>Firefox Web Browser</a:t>
            </a:r>
            <a:endParaRPr/>
          </a:p>
          <a:p>
            <a:pPr indent="-171450" lvl="0" marL="17145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000000"/>
                </a:solidFill>
                <a:latin typeface="Roboto"/>
                <a:ea typeface="Roboto"/>
                <a:cs typeface="Roboto"/>
                <a:sym typeface="Roboto"/>
              </a:rPr>
              <a:t>The Dark Raver -DirB </a:t>
            </a:r>
            <a:endParaRPr/>
          </a:p>
          <a:p>
            <a:pPr indent="0" lvl="0" marL="0" marR="0" rtl="0" algn="l">
              <a:lnSpc>
                <a:spcPct val="115000"/>
              </a:lnSpc>
              <a:spcBef>
                <a:spcPts val="0"/>
              </a:spcBef>
              <a:spcAft>
                <a:spcPts val="0"/>
              </a:spcAft>
              <a:buClr>
                <a:schemeClr val="dk1"/>
              </a:buClr>
              <a:buSzPts val="1100"/>
              <a:buFont typeface="Arial"/>
              <a:buNone/>
            </a:pPr>
            <a:r>
              <a:rPr b="1" i="0" lang="en-US" sz="1200" u="none" cap="none" strike="noStrike">
                <a:solidFill>
                  <a:srgbClr val="000000"/>
                </a:solidFill>
                <a:latin typeface="Roboto"/>
                <a:ea typeface="Roboto"/>
                <a:cs typeface="Roboto"/>
                <a:sym typeface="Roboto"/>
              </a:rPr>
              <a:t> </a:t>
            </a:r>
            <a:endParaRPr/>
          </a:p>
          <a:p>
            <a:pPr indent="0" lvl="0" marL="0" marR="0" rtl="0" algn="l">
              <a:lnSpc>
                <a:spcPct val="115000"/>
              </a:lnSpc>
              <a:spcBef>
                <a:spcPts val="0"/>
              </a:spcBef>
              <a:spcAft>
                <a:spcPts val="0"/>
              </a:spcAft>
              <a:buClr>
                <a:schemeClr val="dk1"/>
              </a:buClr>
              <a:buSzPts val="1100"/>
              <a:buFont typeface="Arial"/>
              <a:buNone/>
            </a:pPr>
            <a:r>
              <a:rPr b="1" i="0" lang="en-US" sz="1200" u="none" cap="none" strike="noStrike">
                <a:solidFill>
                  <a:srgbClr val="000000"/>
                </a:solidFill>
                <a:latin typeface="Roboto"/>
                <a:ea typeface="Roboto"/>
                <a:cs typeface="Roboto"/>
                <a:sym typeface="Roboto"/>
              </a:rPr>
              <a:t>Processes</a:t>
            </a:r>
            <a:endParaRPr b="1" i="0" sz="1200" u="none" cap="none" strike="noStrike">
              <a:solidFill>
                <a:srgbClr val="000000"/>
              </a:solidFill>
              <a:latin typeface="Roboto"/>
              <a:ea typeface="Roboto"/>
              <a:cs typeface="Roboto"/>
              <a:sym typeface="Roboto"/>
            </a:endParaRPr>
          </a:p>
          <a:p>
            <a:pPr indent="-171450" lvl="0" marL="17145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000000"/>
                </a:solidFill>
                <a:latin typeface="Roboto"/>
                <a:ea typeface="Roboto"/>
                <a:cs typeface="Roboto"/>
                <a:sym typeface="Roboto"/>
              </a:rPr>
              <a:t>Navigating/traversing the website and accessing the information.  </a:t>
            </a:r>
            <a:endParaRPr/>
          </a:p>
          <a:p>
            <a:pPr indent="-171450" lvl="0" marL="17145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000000"/>
                </a:solidFill>
                <a:latin typeface="Roboto"/>
                <a:ea typeface="Roboto"/>
                <a:cs typeface="Roboto"/>
                <a:sym typeface="Roboto"/>
              </a:rPr>
              <a:t>The DirB Is another method is similar dictionary attack</a:t>
            </a:r>
            <a:endParaRPr/>
          </a:p>
          <a:p>
            <a:pPr indent="-101600" lvl="0" marL="171450" marR="0" rtl="0" algn="l">
              <a:lnSpc>
                <a:spcPct val="115000"/>
              </a:lnSpc>
              <a:spcBef>
                <a:spcPts val="0"/>
              </a:spcBef>
              <a:spcAft>
                <a:spcPts val="0"/>
              </a:spcAft>
              <a:buClr>
                <a:schemeClr val="dk1"/>
              </a:buClr>
              <a:buSzPts val="1100"/>
              <a:buFont typeface="Arial"/>
              <a:buNone/>
            </a:pPr>
            <a:r>
              <a:t/>
            </a:r>
            <a:endParaRPr b="0" i="0" sz="1200" u="none" cap="none" strike="noStrike">
              <a:solidFill>
                <a:srgbClr val="000000"/>
              </a:solidFill>
              <a:latin typeface="Roboto"/>
              <a:ea typeface="Roboto"/>
              <a:cs typeface="Roboto"/>
              <a:sym typeface="Roboto"/>
            </a:endParaRPr>
          </a:p>
        </p:txBody>
      </p:sp>
      <p:grpSp>
        <p:nvGrpSpPr>
          <p:cNvPr id="1096" name="Google Shape;1096;p9"/>
          <p:cNvGrpSpPr/>
          <p:nvPr/>
        </p:nvGrpSpPr>
        <p:grpSpPr>
          <a:xfrm>
            <a:off x="457181" y="887903"/>
            <a:ext cx="533372" cy="533480"/>
            <a:chOff x="457200" y="1378813"/>
            <a:chExt cx="695400" cy="695450"/>
          </a:xfrm>
        </p:grpSpPr>
        <p:sp>
          <p:nvSpPr>
            <p:cNvPr id="1097" name="Google Shape;1097;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01</a:t>
              </a:r>
              <a:endParaRPr b="0" i="0" sz="2100" u="none" cap="none" strike="noStrike">
                <a:solidFill>
                  <a:srgbClr val="FFFFFF"/>
                </a:solidFill>
                <a:latin typeface="Roboto Light"/>
                <a:ea typeface="Roboto Light"/>
                <a:cs typeface="Roboto Light"/>
                <a:sym typeface="Roboto Light"/>
              </a:endParaRPr>
            </a:p>
          </p:txBody>
        </p:sp>
        <p:sp>
          <p:nvSpPr>
            <p:cNvPr id="1098" name="Google Shape;1098;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9" name="Google Shape;1099;p9"/>
          <p:cNvGrpSpPr/>
          <p:nvPr/>
        </p:nvGrpSpPr>
        <p:grpSpPr>
          <a:xfrm>
            <a:off x="3064644" y="887903"/>
            <a:ext cx="533372" cy="533480"/>
            <a:chOff x="457200" y="1378813"/>
            <a:chExt cx="695400" cy="695450"/>
          </a:xfrm>
        </p:grpSpPr>
        <p:sp>
          <p:nvSpPr>
            <p:cNvPr id="1100" name="Google Shape;1100;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1101" name="Google Shape;1101;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02" name="Google Shape;1102;p9"/>
          <p:cNvSpPr/>
          <p:nvPr/>
        </p:nvSpPr>
        <p:spPr>
          <a:xfrm flipH="1">
            <a:off x="309560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9"/>
          <p:cNvSpPr txBox="1"/>
          <p:nvPr/>
        </p:nvSpPr>
        <p:spPr>
          <a:xfrm>
            <a:off x="3200806" y="1511818"/>
            <a:ext cx="2428500" cy="3154200"/>
          </a:xfrm>
          <a:prstGeom prst="rect">
            <a:avLst/>
          </a:prstGeom>
          <a:noFill/>
          <a:ln>
            <a:noFill/>
          </a:ln>
        </p:spPr>
        <p:txBody>
          <a:bodyPr anchorCtr="0" anchor="t" bIns="182875" lIns="182875" spcFirstLastPara="1" rIns="182875" wrap="square" tIns="182875">
            <a:noAutofit/>
          </a:bodyPr>
          <a:lstStyle/>
          <a:p>
            <a:pPr indent="0" lvl="0" marL="0" marR="0" rtl="0" algn="l">
              <a:lnSpc>
                <a:spcPct val="115000"/>
              </a:lnSpc>
              <a:spcBef>
                <a:spcPts val="0"/>
              </a:spcBef>
              <a:spcAft>
                <a:spcPts val="0"/>
              </a:spcAft>
              <a:buClr>
                <a:schemeClr val="dk1"/>
              </a:buClr>
              <a:buSzPts val="1100"/>
              <a:buFont typeface="Arial"/>
              <a:buNone/>
            </a:pPr>
            <a:r>
              <a:rPr b="1" i="0" lang="en-US" sz="1200" u="none" cap="none" strike="noStrike">
                <a:solidFill>
                  <a:srgbClr val="000000"/>
                </a:solidFill>
                <a:latin typeface="Roboto"/>
                <a:ea typeface="Roboto"/>
                <a:cs typeface="Roboto"/>
                <a:sym typeface="Roboto"/>
              </a:rPr>
              <a:t>Achievements</a:t>
            </a:r>
            <a:endParaRPr/>
          </a:p>
          <a:p>
            <a:pPr indent="-171450" lvl="0" marL="17145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000000"/>
                </a:solidFill>
                <a:latin typeface="Roboto"/>
                <a:ea typeface="Roboto"/>
                <a:cs typeface="Roboto"/>
                <a:sym typeface="Roboto"/>
              </a:rPr>
              <a:t>Navigating the website yeilds informaton that can be used to determine that there is a secret directory.</a:t>
            </a:r>
            <a:endParaRPr/>
          </a:p>
          <a:p>
            <a:pPr indent="-171450" lvl="0" marL="17145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000000"/>
                </a:solidFill>
                <a:latin typeface="Roboto"/>
                <a:ea typeface="Roboto"/>
                <a:cs typeface="Roboto"/>
                <a:sym typeface="Roboto"/>
              </a:rPr>
              <a:t>For example, the meet_our_team directory reveals .txt file that provide the partial location of the /secret_folder </a:t>
            </a:r>
            <a:endParaRPr/>
          </a:p>
          <a:p>
            <a:pPr indent="-171450" lvl="0" marL="17145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000000"/>
                </a:solidFill>
                <a:latin typeface="Roboto"/>
                <a:ea typeface="Roboto"/>
                <a:cs typeface="Roboto"/>
                <a:sym typeface="Roboto"/>
              </a:rPr>
              <a:t>Using DirB an outfile can be created revealing locations that were found as well.</a:t>
            </a:r>
            <a:endParaRPr b="0" i="0" sz="1200" u="none" cap="none" strike="noStrike">
              <a:solidFill>
                <a:srgbClr val="000000"/>
              </a:solidFill>
              <a:latin typeface="Roboto"/>
              <a:ea typeface="Roboto"/>
              <a:cs typeface="Roboto"/>
              <a:sym typeface="Roboto"/>
            </a:endParaRPr>
          </a:p>
        </p:txBody>
      </p:sp>
      <p:grpSp>
        <p:nvGrpSpPr>
          <p:cNvPr id="1104" name="Google Shape;1104;p9"/>
          <p:cNvGrpSpPr/>
          <p:nvPr/>
        </p:nvGrpSpPr>
        <p:grpSpPr>
          <a:xfrm>
            <a:off x="6134081" y="888653"/>
            <a:ext cx="533372" cy="533480"/>
            <a:chOff x="457200" y="1378813"/>
            <a:chExt cx="695400" cy="695450"/>
          </a:xfrm>
        </p:grpSpPr>
        <p:sp>
          <p:nvSpPr>
            <p:cNvPr id="1105" name="Google Shape;1105;p9"/>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US" sz="2100" u="none" cap="none" strike="noStrike">
                  <a:solidFill>
                    <a:srgbClr val="FFFFFF"/>
                  </a:solidFill>
                  <a:latin typeface="Roboto Light"/>
                  <a:ea typeface="Roboto Light"/>
                  <a:cs typeface="Roboto Light"/>
                  <a:sym typeface="Roboto Light"/>
                </a:rPr>
                <a:t>03</a:t>
              </a:r>
              <a:endParaRPr b="0" i="0" sz="2100" u="none" cap="none" strike="noStrike">
                <a:solidFill>
                  <a:srgbClr val="FFFFFF"/>
                </a:solidFill>
                <a:latin typeface="Roboto Light"/>
                <a:ea typeface="Roboto Light"/>
                <a:cs typeface="Roboto Light"/>
                <a:sym typeface="Roboto Light"/>
              </a:endParaRPr>
            </a:p>
          </p:txBody>
        </p:sp>
        <p:sp>
          <p:nvSpPr>
            <p:cNvPr id="1106" name="Google Shape;1106;p9"/>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07" name="Google Shape;1107;p9"/>
          <p:cNvPicPr preferRelativeResize="0"/>
          <p:nvPr/>
        </p:nvPicPr>
        <p:blipFill rotWithShape="1">
          <a:blip r:embed="rId3">
            <a:alphaModFix/>
          </a:blip>
          <a:srcRect b="0" l="0" r="0" t="0"/>
          <a:stretch/>
        </p:blipFill>
        <p:spPr>
          <a:xfrm>
            <a:off x="5599643" y="1310825"/>
            <a:ext cx="3330044" cy="2774272"/>
          </a:xfrm>
          <a:prstGeom prst="roundRect">
            <a:avLst>
              <a:gd fmla="val 16667" name="adj"/>
            </a:avLst>
          </a:prstGeom>
          <a:noFill/>
          <a:ln>
            <a:noFill/>
          </a:ln>
          <a:effectLst>
            <a:outerShdw blurRad="152400" kx="110000" rotWithShape="0" algn="tl" dir="900000" dist="12000" sy="98000" ky="200000">
              <a:srgbClr val="000000">
                <a:alpha val="29803"/>
              </a:srgbClr>
            </a:outerShdw>
          </a:effectLst>
        </p:spPr>
      </p:pic>
      <p:pic>
        <p:nvPicPr>
          <p:cNvPr id="1108" name="Google Shape;1108;p9"/>
          <p:cNvPicPr preferRelativeResize="0"/>
          <p:nvPr/>
        </p:nvPicPr>
        <p:blipFill rotWithShape="1">
          <a:blip r:embed="rId4">
            <a:alphaModFix/>
          </a:blip>
          <a:srcRect b="25450" l="-1493" r="22574" t="3161"/>
          <a:stretch/>
        </p:blipFill>
        <p:spPr>
          <a:xfrm>
            <a:off x="5542643" y="3266393"/>
            <a:ext cx="1973477" cy="1699894"/>
          </a:xfrm>
          <a:prstGeom prst="roundRect">
            <a:avLst>
              <a:gd fmla="val 16667" name="adj"/>
            </a:avLst>
          </a:prstGeom>
          <a:noFill/>
          <a:ln>
            <a:noFill/>
          </a:ln>
          <a:effectLst>
            <a:outerShdw blurRad="152400" kx="110000" rotWithShape="0" algn="tl" dir="900000" dist="12000" sy="98000" ky="200000">
              <a:srgbClr val="000000">
                <a:alpha val="29803"/>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